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varScale="1">
        <p:scale>
          <a:sx n="91" d="100"/>
          <a:sy n="91"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37344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0"/>
            <a:ext cx="9144000" cy="3509963"/>
          </a:xfrm>
          <a:prstGeom prst="rect">
            <a:avLst/>
          </a:prstGeom>
        </p:spPr>
        <p:txBody>
          <a:bodyPr anchor="b"/>
          <a:lstStyle>
            <a:lvl1pPr>
              <a:lnSpc>
                <a:spcPct val="100000"/>
              </a:lnSpc>
              <a:defRPr sz="3600" b="1">
                <a:solidFill>
                  <a:srgbClr val="6E7DDE"/>
                </a:solidFill>
                <a:latin typeface="Futura Bk"/>
                <a:ea typeface="Futura Bk"/>
                <a:cs typeface="Futura Bk"/>
                <a:sym typeface="Futura Bk"/>
              </a:defRPr>
            </a:lvl1pPr>
          </a:lstStyle>
          <a:p>
            <a:r>
              <a:t>Titeltext</a:t>
            </a:r>
          </a:p>
        </p:txBody>
      </p:sp>
      <p:sp>
        <p:nvSpPr>
          <p:cNvPr id="12" name="Shape 12"/>
          <p:cNvSpPr>
            <a:spLocks noGrp="1"/>
          </p:cNvSpPr>
          <p:nvPr>
            <p:ph type="body" sz="half"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Textebene 1</a:t>
            </a:r>
          </a:p>
          <a:p>
            <a:pPr lvl="1"/>
            <a:r>
              <a:t>Textebene 2</a:t>
            </a:r>
          </a:p>
          <a:p>
            <a:pPr lvl="2"/>
            <a:r>
              <a:t>Textebene 3</a:t>
            </a:r>
          </a:p>
          <a:p>
            <a:pPr lvl="3"/>
            <a:r>
              <a:t>Textebene 4</a:t>
            </a:r>
          </a:p>
          <a:p>
            <a:pPr lvl="4"/>
            <a:r>
              <a:t>Textebene 5</a:t>
            </a:r>
          </a:p>
        </p:txBody>
      </p:sp>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und vertikaler Text">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Titeltext</a:t>
            </a:r>
          </a:p>
        </p:txBody>
      </p:sp>
      <p:sp>
        <p:nvSpPr>
          <p:cNvPr id="90" name="Shape 90"/>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91" name="Shape 9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kaler Titel und Text">
    <p:spTree>
      <p:nvGrpSpPr>
        <p:cNvPr id="1" name=""/>
        <p:cNvGrpSpPr/>
        <p:nvPr/>
      </p:nvGrpSpPr>
      <p:grpSpPr>
        <a:xfrm>
          <a:off x="0" y="0"/>
          <a:ext cx="0" cy="0"/>
          <a:chOff x="0" y="0"/>
          <a:chExt cx="0" cy="0"/>
        </a:xfrm>
      </p:grpSpPr>
      <p:sp>
        <p:nvSpPr>
          <p:cNvPr id="98" name="Shape 98"/>
          <p:cNvSpPr>
            <a:spLocks noGrp="1"/>
          </p:cNvSpPr>
          <p:nvPr>
            <p:ph type="title"/>
          </p:nvPr>
        </p:nvSpPr>
        <p:spPr>
          <a:xfrm>
            <a:off x="8724900" y="0"/>
            <a:ext cx="2628900" cy="6542088"/>
          </a:xfrm>
          <a:prstGeom prst="rect">
            <a:avLst/>
          </a:prstGeom>
        </p:spPr>
        <p:txBody>
          <a:bodyPr/>
          <a:lstStyle/>
          <a:p>
            <a:r>
              <a:t>Titeltext</a:t>
            </a:r>
          </a:p>
        </p:txBody>
      </p:sp>
      <p:sp>
        <p:nvSpPr>
          <p:cNvPr id="99" name="Shape 99"/>
          <p:cNvSpPr>
            <a:spLocks noGrp="1"/>
          </p:cNvSpPr>
          <p:nvPr>
            <p:ph type="body" idx="1"/>
          </p:nvPr>
        </p:nvSpPr>
        <p:spPr>
          <a:xfrm>
            <a:off x="838200" y="365125"/>
            <a:ext cx="7734300" cy="6492875"/>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00" name="Shape 10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able">
    <p:bg>
      <p:bgPr>
        <a:solidFill>
          <a:srgbClr val="F5F4F2"/>
        </a:solidFill>
        <a:effectLst/>
      </p:bgPr>
    </p:bg>
    <p:spTree>
      <p:nvGrpSpPr>
        <p:cNvPr id="1" name=""/>
        <p:cNvGrpSpPr/>
        <p:nvPr/>
      </p:nvGrpSpPr>
      <p:grpSpPr>
        <a:xfrm>
          <a:off x="0" y="0"/>
          <a:ext cx="0" cy="0"/>
          <a:chOff x="0" y="0"/>
          <a:chExt cx="0" cy="0"/>
        </a:xfrm>
      </p:grpSpPr>
      <p:sp>
        <p:nvSpPr>
          <p:cNvPr id="107" name="Shape 107"/>
          <p:cNvSpPr>
            <a:spLocks noGrp="1"/>
          </p:cNvSpPr>
          <p:nvPr>
            <p:ph type="sldNum" sz="quarter" idx="2"/>
          </p:nvPr>
        </p:nvSpPr>
        <p:spPr>
          <a:xfrm>
            <a:off x="5943600" y="6172200"/>
            <a:ext cx="2133600" cy="368301"/>
          </a:xfrm>
          <a:prstGeom prst="rect">
            <a:avLst/>
          </a:prstGeom>
        </p:spPr>
        <p:txBody>
          <a:bodyPr wrap="none"/>
          <a:lstStyle>
            <a:lvl1pPr>
              <a:spcBef>
                <a:spcPts val="700"/>
              </a:spcBef>
              <a:defRPr>
                <a:solidFill>
                  <a:srgbClr val="000000"/>
                </a:solidFill>
                <a:latin typeface="Futura Bk"/>
                <a:ea typeface="Futura Bk"/>
                <a:cs typeface="Futura Bk"/>
                <a:sym typeface="Futura Bk"/>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Titeltext</a:t>
            </a:r>
          </a:p>
        </p:txBody>
      </p:sp>
      <p:sp>
        <p:nvSpPr>
          <p:cNvPr id="21" name="Shape 21"/>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Shape 2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29" name="Shape 29"/>
          <p:cNvSpPr>
            <a:spLocks noGrp="1"/>
          </p:cNvSpPr>
          <p:nvPr>
            <p:ph type="title"/>
          </p:nvPr>
        </p:nvSpPr>
        <p:spPr>
          <a:xfrm>
            <a:off x="831850" y="0"/>
            <a:ext cx="10515600" cy="4562475"/>
          </a:xfrm>
          <a:prstGeom prst="rect">
            <a:avLst/>
          </a:prstGeom>
        </p:spPr>
        <p:txBody>
          <a:bodyPr anchor="b"/>
          <a:lstStyle>
            <a:lvl1pPr>
              <a:defRPr sz="6000"/>
            </a:lvl1pPr>
          </a:lstStyle>
          <a:p>
            <a:r>
              <a:t>Titeltext</a:t>
            </a:r>
          </a:p>
        </p:txBody>
      </p:sp>
      <p:sp>
        <p:nvSpPr>
          <p:cNvPr id="30" name="Shape 30"/>
          <p:cNvSpPr>
            <a:spLocks noGrp="1"/>
          </p:cNvSpPr>
          <p:nvPr>
            <p:ph type="body" sz="half"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Titeltext</a:t>
            </a:r>
          </a:p>
        </p:txBody>
      </p:sp>
      <p:sp>
        <p:nvSpPr>
          <p:cNvPr id="39" name="Shape 39"/>
          <p:cNvSpPr>
            <a:spLocks noGrp="1"/>
          </p:cNvSpPr>
          <p:nvPr>
            <p:ph type="body" sz="half" idx="1"/>
          </p:nvPr>
        </p:nvSpPr>
        <p:spPr>
          <a:xfrm>
            <a:off x="838200" y="1825625"/>
            <a:ext cx="5181600" cy="5032375"/>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Titeltext</a:t>
            </a:r>
          </a:p>
        </p:txBody>
      </p:sp>
      <p:sp>
        <p:nvSpPr>
          <p:cNvPr id="48" name="Shape 48"/>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Textebene 1</a:t>
            </a:r>
          </a:p>
          <a:p>
            <a:pPr lvl="1"/>
            <a:r>
              <a:t>Textebene 2</a:t>
            </a:r>
          </a:p>
          <a:p>
            <a:pPr lvl="2"/>
            <a:r>
              <a:t>Textebene 3</a:t>
            </a:r>
          </a:p>
          <a:p>
            <a:pPr lvl="3"/>
            <a:r>
              <a:t>Textebene 4</a:t>
            </a:r>
          </a:p>
          <a:p>
            <a:pPr lvl="4"/>
            <a:r>
              <a:t>Textebene 5</a:t>
            </a:r>
          </a:p>
        </p:txBody>
      </p:sp>
      <p:sp>
        <p:nvSpPr>
          <p:cNvPr id="49" name="Shape 4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6" name="Shape 56"/>
          <p:cNvSpPr>
            <a:spLocks noGrp="1"/>
          </p:cNvSpPr>
          <p:nvPr>
            <p:ph type="title"/>
          </p:nvPr>
        </p:nvSpPr>
        <p:spPr>
          <a:xfrm>
            <a:off x="838200" y="365125"/>
            <a:ext cx="10515600" cy="1325563"/>
          </a:xfrm>
          <a:prstGeom prst="rect">
            <a:avLst/>
          </a:prstGeom>
        </p:spPr>
        <p:txBody>
          <a:bodyPr/>
          <a:lstStyle/>
          <a:p>
            <a:r>
              <a:t>Titeltext</a:t>
            </a:r>
          </a:p>
        </p:txBody>
      </p:sp>
      <p:sp>
        <p:nvSpPr>
          <p:cNvPr id="57" name="Shape 5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4" name="Shape 6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1" name="Shape 71"/>
          <p:cNvSpPr>
            <a:spLocks noGrp="1"/>
          </p:cNvSpPr>
          <p:nvPr>
            <p:ph type="title"/>
          </p:nvPr>
        </p:nvSpPr>
        <p:spPr>
          <a:xfrm>
            <a:off x="839787" y="0"/>
            <a:ext cx="3932239" cy="2057400"/>
          </a:xfrm>
          <a:prstGeom prst="rect">
            <a:avLst/>
          </a:prstGeom>
        </p:spPr>
        <p:txBody>
          <a:bodyPr anchor="b"/>
          <a:lstStyle>
            <a:lvl1pPr>
              <a:defRPr sz="3200"/>
            </a:lvl1pPr>
          </a:lstStyle>
          <a:p>
            <a:r>
              <a:t>Titeltext</a:t>
            </a:r>
          </a:p>
        </p:txBody>
      </p:sp>
      <p:sp>
        <p:nvSpPr>
          <p:cNvPr id="72" name="Shape 7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73" name="Shape 7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80" name="Shape 80"/>
          <p:cNvSpPr>
            <a:spLocks noGrp="1"/>
          </p:cNvSpPr>
          <p:nvPr>
            <p:ph type="title"/>
          </p:nvPr>
        </p:nvSpPr>
        <p:spPr>
          <a:xfrm>
            <a:off x="839787" y="0"/>
            <a:ext cx="3932239" cy="2057400"/>
          </a:xfrm>
          <a:prstGeom prst="rect">
            <a:avLst/>
          </a:prstGeom>
        </p:spPr>
        <p:txBody>
          <a:bodyPr anchor="b"/>
          <a:lstStyle>
            <a:lvl1pPr>
              <a:defRPr sz="3200"/>
            </a:lvl1pPr>
          </a:lstStyle>
          <a:p>
            <a:r>
              <a:t>Titeltext</a:t>
            </a:r>
          </a:p>
        </p:txBody>
      </p:sp>
      <p:sp>
        <p:nvSpPr>
          <p:cNvPr id="81" name="Shape 81"/>
          <p:cNvSpPr>
            <a:spLocks noGrp="1"/>
          </p:cNvSpPr>
          <p:nvPr>
            <p:ph type="body" sz="half"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82" name="Shape 8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Titeltext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latin typeface="Georgia"/>
                <a:ea typeface="Georgia"/>
                <a:cs typeface="Georgia"/>
                <a:sym typeface="Georgia"/>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Georgia"/>
          <a:ea typeface="Georgia"/>
          <a:cs typeface="Georgia"/>
          <a:sym typeface="Georgi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Georgia"/>
          <a:ea typeface="Georgia"/>
          <a:cs typeface="Georgia"/>
          <a:sym typeface="Georgi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eorgi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rethancakes.de"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16" name="Shape 116"/>
          <p:cNvSpPr>
            <a:spLocks noGrp="1"/>
          </p:cNvSpPr>
          <p:nvPr>
            <p:ph type="subTitle" sz="half" idx="1"/>
          </p:nvPr>
        </p:nvSpPr>
        <p:spPr>
          <a:xfrm>
            <a:off x="467050" y="4536612"/>
            <a:ext cx="9144001" cy="1966556"/>
          </a:xfrm>
          <a:prstGeom prst="rect">
            <a:avLst/>
          </a:prstGeom>
        </p:spPr>
        <p:txBody>
          <a:bodyPr anchor="ctr"/>
          <a:lstStyle/>
          <a:p>
            <a:pPr algn="l" defTabSz="850391">
              <a:lnSpc>
                <a:spcPct val="100000"/>
              </a:lnSpc>
              <a:spcBef>
                <a:spcPts val="900"/>
              </a:spcBef>
              <a:defRPr sz="2232"/>
            </a:pPr>
            <a:r>
              <a:rPr sz="2976">
                <a:effectLst>
                  <a:outerShdw blurRad="35433" dist="35433" dir="2700000" rotWithShape="0">
                    <a:srgbClr val="000000">
                      <a:alpha val="43137"/>
                    </a:srgbClr>
                  </a:outerShdw>
                </a:effectLst>
              </a:rPr>
              <a:t>Gabriele und Lorenz Himer</a:t>
            </a:r>
          </a:p>
          <a:p>
            <a:pPr algn="l" defTabSz="850391">
              <a:lnSpc>
                <a:spcPct val="100000"/>
              </a:lnSpc>
              <a:spcBef>
                <a:spcPts val="900"/>
              </a:spcBef>
              <a:defRPr sz="2232"/>
            </a:pPr>
            <a:r>
              <a:rPr>
                <a:solidFill>
                  <a:srgbClr val="FFFFFF"/>
                </a:solidFill>
                <a:effectLst>
                  <a:outerShdw blurRad="35433" dist="35433" dir="2700000" rotWithShape="0">
                    <a:srgbClr val="000000">
                      <a:alpha val="43137"/>
                    </a:srgbClr>
                  </a:outerShdw>
                </a:effectLst>
                <a:latin typeface="Wingdings-Regular"/>
                <a:ea typeface="Wingdings-Regular"/>
                <a:cs typeface="Wingdings-Regular"/>
                <a:sym typeface="Wingdings-Regular"/>
              </a:rPr>
              <a:t>☎ </a:t>
            </a:r>
            <a:r>
              <a:rPr>
                <a:solidFill>
                  <a:srgbClr val="FFFFFF"/>
                </a:solidFill>
                <a:effectLst>
                  <a:outerShdw blurRad="35433" dist="35433" dir="2700000" rotWithShape="0">
                    <a:srgbClr val="000000">
                      <a:alpha val="43137"/>
                    </a:srgbClr>
                  </a:outerShdw>
                </a:effectLst>
              </a:rPr>
              <a:t>0151 / 4051 3738</a:t>
            </a:r>
          </a:p>
          <a:p>
            <a:pPr marL="318897" indent="-318897" algn="l" defTabSz="850391">
              <a:lnSpc>
                <a:spcPct val="100000"/>
              </a:lnSpc>
              <a:spcBef>
                <a:spcPts val="900"/>
              </a:spcBef>
              <a:buClr>
                <a:srgbClr val="FFFFFF"/>
              </a:buClr>
              <a:buSzPct val="100000"/>
              <a:buFont typeface="Wingdings-Regular"/>
              <a:buChar char="✉"/>
              <a:defRPr sz="2232"/>
            </a:pPr>
            <a:r>
              <a:rPr>
                <a:solidFill>
                  <a:srgbClr val="FFFFFF"/>
                </a:solidFill>
                <a:effectLst>
                  <a:outerShdw blurRad="35433" dist="35433" dir="2700000" rotWithShape="0">
                    <a:srgbClr val="000000">
                      <a:alpha val="43137"/>
                    </a:srgbClr>
                  </a:outerShdw>
                </a:effectLst>
              </a:rPr>
              <a:t>    lorenz_himer@web.de</a:t>
            </a:r>
          </a:p>
          <a:p>
            <a:pPr algn="l" defTabSz="850391">
              <a:lnSpc>
                <a:spcPct val="100000"/>
              </a:lnSpc>
              <a:spcBef>
                <a:spcPts val="900"/>
              </a:spcBef>
              <a:defRPr sz="2232"/>
            </a:pPr>
            <a:r>
              <a:rPr>
                <a:solidFill>
                  <a:srgbClr val="FFFFFF"/>
                </a:solidFill>
                <a:effectLst>
                  <a:outerShdw blurRad="35433" dist="35433" dir="2700000" rotWithShape="0">
                    <a:srgbClr val="000000">
                      <a:alpha val="43137"/>
                    </a:srgbClr>
                  </a:outerShdw>
                </a:effectLst>
              </a:rPr>
              <a:t>         </a:t>
            </a:r>
            <a:r>
              <a:rPr u="sng">
                <a:solidFill>
                  <a:srgbClr val="0563C1"/>
                </a:solidFill>
                <a:uFill>
                  <a:solidFill>
                    <a:srgbClr val="0563C1"/>
                  </a:solidFill>
                </a:uFill>
                <a:hlinkClick r:id="rId2"/>
              </a:rPr>
              <a:t>www.morethancakes.de</a:t>
            </a:r>
          </a:p>
        </p:txBody>
      </p:sp>
      <p:pic>
        <p:nvPicPr>
          <p:cNvPr id="117" name="image1.png"/>
          <p:cNvPicPr>
            <a:picLocks noChangeAspect="1"/>
          </p:cNvPicPr>
          <p:nvPr/>
        </p:nvPicPr>
        <p:blipFill>
          <a:blip r:embed="rId3">
            <a:extLst/>
          </a:blip>
          <a:stretch>
            <a:fillRect/>
          </a:stretch>
        </p:blipFill>
        <p:spPr>
          <a:xfrm>
            <a:off x="458912" y="6045539"/>
            <a:ext cx="499100" cy="499099"/>
          </a:xfrm>
          <a:prstGeom prst="rect">
            <a:avLst/>
          </a:prstGeom>
          <a:ln w="12700">
            <a:miter lim="400000"/>
          </a:ln>
        </p:spPr>
      </p:pic>
      <p:sp>
        <p:nvSpPr>
          <p:cNvPr id="118" name="Shape 118"/>
          <p:cNvSpPr/>
          <p:nvPr/>
        </p:nvSpPr>
        <p:spPr>
          <a:xfrm>
            <a:off x="458912" y="274145"/>
            <a:ext cx="11620794" cy="204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6000">
                <a:latin typeface="Georgia"/>
                <a:ea typeface="Georgia"/>
                <a:cs typeface="Georgia"/>
                <a:sym typeface="Georgia"/>
              </a:defRPr>
            </a:pPr>
            <a:r>
              <a:rPr sz="4800">
                <a:effectLst>
                  <a:outerShdw blurRad="38100" dist="38100" dir="2700000" rotWithShape="0">
                    <a:srgbClr val="000000">
                      <a:alpha val="43137"/>
                    </a:srgbClr>
                  </a:outerShdw>
                </a:effectLst>
              </a:rPr>
              <a:t>Aspekte der </a:t>
            </a:r>
          </a:p>
          <a:p>
            <a:pPr>
              <a:lnSpc>
                <a:spcPct val="90000"/>
              </a:lnSpc>
              <a:defRPr sz="6000">
                <a:latin typeface="Georgia"/>
                <a:ea typeface="Georgia"/>
                <a:cs typeface="Georgia"/>
                <a:sym typeface="Georgia"/>
              </a:defRPr>
            </a:pPr>
            <a:r>
              <a:rPr sz="4800">
                <a:effectLst>
                  <a:outerShdw blurRad="38100" dist="38100" dir="2700000" rotWithShape="0">
                    <a:srgbClr val="000000">
                      <a:alpha val="43137"/>
                    </a:srgbClr>
                  </a:outerShdw>
                </a:effectLst>
              </a:rPr>
              <a:t>Betrieblichen Altersversorgung </a:t>
            </a:r>
          </a:p>
          <a:p>
            <a:pPr>
              <a:lnSpc>
                <a:spcPct val="90000"/>
              </a:lnSpc>
              <a:defRPr sz="6000">
                <a:latin typeface="Georgia"/>
                <a:ea typeface="Georgia"/>
                <a:cs typeface="Georgia"/>
                <a:sym typeface="Georgia"/>
              </a:defRPr>
            </a:pPr>
            <a:r>
              <a:rPr sz="4800">
                <a:effectLst>
                  <a:outerShdw blurRad="38100" dist="38100" dir="2700000" rotWithShape="0">
                    <a:srgbClr val="000000">
                      <a:alpha val="43137"/>
                    </a:srgbClr>
                  </a:outerShdw>
                </a:effectLst>
              </a:rPr>
              <a:t>beim Betriebsübergang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3080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Zusatzversorgungsplan ab Alter 63 </a:t>
            </a:r>
          </a:p>
        </p:txBody>
      </p:sp>
      <p:sp>
        <p:nvSpPr>
          <p:cNvPr id="163" name="Shape 16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164" name="Shape 164"/>
          <p:cNvSpPr/>
          <p:nvPr/>
        </p:nvSpPr>
        <p:spPr>
          <a:xfrm>
            <a:off x="436345" y="1462662"/>
            <a:ext cx="11319310" cy="3855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Umwandlung von </a:t>
            </a:r>
          </a:p>
          <a:p>
            <a:pPr marL="914400" lvl="1" indent="-457200">
              <a:lnSpc>
                <a:spcPct val="120000"/>
              </a:lnSpc>
              <a:buSzPct val="100000"/>
              <a:buFont typeface="Wingdings-Regular"/>
              <a:buChar char="➲"/>
              <a:defRPr sz="2600">
                <a:latin typeface="Georgia"/>
                <a:ea typeface="Georgia"/>
                <a:cs typeface="Georgia"/>
                <a:sym typeface="Georgia"/>
              </a:defRPr>
            </a:pPr>
            <a:r>
              <a:t>Urlaubsgeld, betrieblicher Sonderzahlung (Weihnachtsgeld) und variable Gehaltsbestandteile </a:t>
            </a:r>
          </a:p>
          <a:p>
            <a:pPr marL="914400" lvl="1" indent="-457200">
              <a:lnSpc>
                <a:spcPct val="120000"/>
              </a:lnSpc>
              <a:buSzPct val="100000"/>
              <a:buFont typeface="Wingdings-Regular"/>
              <a:buChar char="➲"/>
              <a:defRPr sz="2600">
                <a:latin typeface="Georgia"/>
                <a:ea typeface="Georgia"/>
                <a:cs typeface="Georgia"/>
                <a:sym typeface="Georgia"/>
              </a:defRPr>
            </a:pPr>
            <a:r>
              <a:t>25%, 50%, 75% oder 100%</a:t>
            </a:r>
          </a:p>
          <a:p>
            <a:pPr marL="914400" lvl="1" indent="-457200">
              <a:lnSpc>
                <a:spcPct val="120000"/>
              </a:lnSpc>
              <a:buSzPct val="100000"/>
              <a:buFont typeface="Wingdings-Regular"/>
              <a:buChar char="➲"/>
              <a:defRPr sz="2600">
                <a:latin typeface="Georgia"/>
                <a:ea typeface="Georgia"/>
                <a:cs typeface="Georgia"/>
                <a:sym typeface="Georgia"/>
              </a:defRPr>
            </a:pPr>
            <a:r>
              <a:t>Verzinsung 6% während der Ansparphase</a:t>
            </a:r>
          </a:p>
          <a:p>
            <a:pPr marL="457200" indent="-457200">
              <a:lnSpc>
                <a:spcPct val="120000"/>
              </a:lnSpc>
              <a:buSzPct val="100000"/>
              <a:buFont typeface="Wingdings-Regular"/>
              <a:buChar char="➲"/>
              <a:defRPr sz="3200">
                <a:latin typeface="Georgia"/>
                <a:ea typeface="Georgia"/>
                <a:cs typeface="Georgia"/>
                <a:sym typeface="Georgia"/>
              </a:defRPr>
            </a:pPr>
            <a:r>
              <a:t>Versorgungskapital</a:t>
            </a:r>
          </a:p>
          <a:p>
            <a:pPr marL="914400" lvl="1" indent="-457200">
              <a:lnSpc>
                <a:spcPct val="120000"/>
              </a:lnSpc>
              <a:buSzPct val="100000"/>
              <a:buFont typeface="Wingdings-Regular"/>
              <a:buChar char="➲"/>
              <a:defRPr sz="2600">
                <a:latin typeface="Georgia"/>
                <a:ea typeface="Georgia"/>
                <a:cs typeface="Georgia"/>
                <a:sym typeface="Georgia"/>
              </a:defRPr>
            </a:pPr>
            <a:r>
              <a:t>Auszahlung in 6 gleichen Jahresraten + Zinsen</a:t>
            </a:r>
          </a:p>
          <a:p>
            <a:pPr marL="914400" lvl="1" indent="-457200">
              <a:lnSpc>
                <a:spcPct val="120000"/>
              </a:lnSpc>
              <a:buSzPct val="100000"/>
              <a:buFont typeface="Wingdings-Regular"/>
              <a:buChar char="➲"/>
              <a:defRPr sz="2600">
                <a:latin typeface="Georgia"/>
                <a:ea typeface="Georgia"/>
                <a:cs typeface="Georgia"/>
                <a:sym typeface="Georgia"/>
              </a:defRPr>
            </a:pPr>
            <a:r>
              <a:t>Verzinsung 6% während der Auszahlungsphase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3080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Ein Gefühl für „Zahlen“ </a:t>
            </a:r>
          </a:p>
        </p:txBody>
      </p:sp>
      <p:sp>
        <p:nvSpPr>
          <p:cNvPr id="167" name="Shape 16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168" name="Shape 168"/>
          <p:cNvSpPr/>
          <p:nvPr/>
        </p:nvSpPr>
        <p:spPr>
          <a:xfrm>
            <a:off x="436345" y="1462662"/>
            <a:ext cx="11319310" cy="3124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Ein heutiger Rentenanspruch in Höhe von monatlich 1.000 Euro bedeutet ein Barwert von … bei einer Zahlungsdauer von 20 Jahren und Zinssatz von …</a:t>
            </a:r>
          </a:p>
          <a:p>
            <a:pPr marL="457200" indent="-457200">
              <a:lnSpc>
                <a:spcPct val="120000"/>
              </a:lnSpc>
              <a:buSzPct val="100000"/>
              <a:buFont typeface="Wingdings-Regular"/>
              <a:buChar char="➲"/>
              <a:defRPr sz="3200">
                <a:latin typeface="Georgia"/>
                <a:ea typeface="Georgia"/>
                <a:cs typeface="Georgia"/>
                <a:sym typeface="Georgia"/>
              </a:defRPr>
            </a:pPr>
            <a:endParaRPr/>
          </a:p>
          <a:p>
            <a:pPr marL="914400" lvl="1" indent="-457200">
              <a:lnSpc>
                <a:spcPct val="120000"/>
              </a:lnSpc>
              <a:buSzPct val="100000"/>
              <a:buFont typeface="Wingdings-Regular"/>
              <a:buChar char="➲"/>
              <a:defRPr sz="2600">
                <a:latin typeface="Georgia"/>
                <a:ea typeface="Georgia"/>
                <a:cs typeface="Georgia"/>
                <a:sym typeface="Georgia"/>
              </a:defRPr>
            </a:pPr>
            <a:endParaRPr/>
          </a:p>
        </p:txBody>
      </p:sp>
      <p:graphicFrame>
        <p:nvGraphicFramePr>
          <p:cNvPr id="169" name="Table 169"/>
          <p:cNvGraphicFramePr/>
          <p:nvPr/>
        </p:nvGraphicFramePr>
        <p:xfrm>
          <a:off x="1003753" y="3392239"/>
          <a:ext cx="4914512" cy="3508386"/>
        </p:xfrm>
        <a:graphic>
          <a:graphicData uri="http://schemas.openxmlformats.org/drawingml/2006/table">
            <a:tbl>
              <a:tblPr>
                <a:tableStyleId>{4C3C2611-4C71-4FC5-86AE-919BDF0F9419}</a:tableStyleId>
              </a:tblPr>
              <a:tblGrid>
                <a:gridCol w="2438205"/>
                <a:gridCol w="2438205"/>
              </a:tblGrid>
              <a:tr h="408043">
                <a:tc>
                  <a:txBody>
                    <a:bodyPr/>
                    <a:lstStyle/>
                    <a:p>
                      <a:pPr algn="ctr" defTabSz="457200">
                        <a:defRPr sz="1800" b="0" i="0"/>
                      </a:pPr>
                      <a:r>
                        <a:rPr sz="1900">
                          <a:latin typeface="+mj-lt"/>
                          <a:ea typeface="+mj-ea"/>
                          <a:cs typeface="+mj-cs"/>
                          <a:sym typeface="Helvetica"/>
                        </a:rPr>
                        <a:t>Zinssatz</a:t>
                      </a:r>
                    </a:p>
                  </a:txBody>
                  <a:tcPr marL="50800" marR="50800" marT="50800" marB="50800" horzOverflow="overflow">
                    <a:lnL w="38100">
                      <a:solidFill>
                        <a:srgbClr val="000000"/>
                      </a:solidFill>
                      <a:miter lim="400000"/>
                    </a:lnL>
                    <a:lnR w="4445">
                      <a:solidFill>
                        <a:srgbClr val="000000"/>
                      </a:solidFill>
                      <a:miter lim="400000"/>
                    </a:lnR>
                    <a:lnT w="38100">
                      <a:solidFill>
                        <a:srgbClr val="000000"/>
                      </a:solidFill>
                      <a:miter lim="400000"/>
                    </a:lnT>
                    <a:lnB w="4445">
                      <a:solidFill>
                        <a:srgbClr val="000000"/>
                      </a:solidFill>
                      <a:miter lim="400000"/>
                    </a:lnB>
                    <a:solidFill>
                      <a:srgbClr val="BFBFBF"/>
                    </a:solidFill>
                  </a:tcPr>
                </a:tc>
                <a:tc>
                  <a:txBody>
                    <a:bodyPr/>
                    <a:lstStyle/>
                    <a:p>
                      <a:pPr algn="ctr" defTabSz="457200">
                        <a:defRPr sz="1800" b="0" i="0"/>
                      </a:pPr>
                      <a:r>
                        <a:rPr sz="1900">
                          <a:latin typeface="+mj-lt"/>
                          <a:ea typeface="+mj-ea"/>
                          <a:cs typeface="+mj-cs"/>
                          <a:sym typeface="Helvetica"/>
                        </a:rPr>
                        <a:t>Barwert</a:t>
                      </a:r>
                    </a:p>
                  </a:txBody>
                  <a:tcPr marL="50800" marR="50800" marT="50800" marB="50800" horzOverflow="overflow">
                    <a:lnL w="4445">
                      <a:solidFill>
                        <a:srgbClr val="000000"/>
                      </a:solidFill>
                      <a:miter lim="400000"/>
                    </a:lnL>
                    <a:lnR w="38100">
                      <a:solidFill>
                        <a:srgbClr val="000000"/>
                      </a:solidFill>
                      <a:miter lim="400000"/>
                    </a:lnR>
                    <a:lnT w="38100">
                      <a:solidFill>
                        <a:srgbClr val="000000"/>
                      </a:solidFill>
                      <a:miter lim="400000"/>
                    </a:lnT>
                    <a:lnB w="4445">
                      <a:solidFill>
                        <a:srgbClr val="000000"/>
                      </a:solidFill>
                      <a:miter lim="400000"/>
                    </a:lnB>
                    <a:solidFill>
                      <a:srgbClr val="BFBFBF"/>
                    </a:solidFill>
                  </a:tcPr>
                </a:tc>
              </a:tr>
              <a:tr h="383099">
                <a:tc>
                  <a:txBody>
                    <a:bodyPr/>
                    <a:lstStyle/>
                    <a:p>
                      <a:pPr algn="ctr" defTabSz="457200">
                        <a:defRPr sz="1800" b="0" i="0"/>
                      </a:pPr>
                      <a:r>
                        <a:rPr sz="1900">
                          <a:latin typeface="+mj-lt"/>
                          <a:ea typeface="+mj-ea"/>
                          <a:cs typeface="+mj-cs"/>
                          <a:sym typeface="Helvetica"/>
                        </a:rPr>
                        <a:t>0 %</a:t>
                      </a:r>
                    </a:p>
                  </a:txBody>
                  <a:tcPr marL="50800" marR="50800" marT="50800" marB="5080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sz="1800" b="0" i="0"/>
                      </a:pPr>
                      <a:r>
                        <a:rPr sz="1900">
                          <a:latin typeface="+mj-lt"/>
                          <a:ea typeface="+mj-ea"/>
                          <a:cs typeface="+mj-cs"/>
                          <a:sym typeface="Helvetica"/>
                        </a:rPr>
                        <a:t>240.000,00 €</a:t>
                      </a:r>
                    </a:p>
                  </a:txBody>
                  <a:tcPr marL="50800" marR="50800" marT="50800" marB="5080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sz="1800" b="0" i="0"/>
                      </a:pPr>
                      <a:r>
                        <a:rPr sz="1900">
                          <a:latin typeface="+mj-lt"/>
                          <a:ea typeface="+mj-ea"/>
                          <a:cs typeface="+mj-cs"/>
                          <a:sym typeface="Helvetica"/>
                        </a:rPr>
                        <a:t>1 %</a:t>
                      </a:r>
                    </a:p>
                  </a:txBody>
                  <a:tcPr marL="50800" marR="50800" marT="50800" marB="5080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sz="1800" b="0" i="0"/>
                      </a:pPr>
                      <a:r>
                        <a:rPr sz="1900">
                          <a:latin typeface="+mj-lt"/>
                          <a:ea typeface="+mj-ea"/>
                          <a:cs typeface="+mj-cs"/>
                          <a:sym typeface="Helvetica"/>
                        </a:rPr>
                        <a:t>217.441,27 €</a:t>
                      </a:r>
                    </a:p>
                  </a:txBody>
                  <a:tcPr marL="50800" marR="50800" marT="50800" marB="5080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sz="1800" b="0" i="0"/>
                      </a:pPr>
                      <a:r>
                        <a:rPr sz="1900">
                          <a:latin typeface="+mj-lt"/>
                          <a:ea typeface="+mj-ea"/>
                          <a:cs typeface="+mj-cs"/>
                          <a:sym typeface="Helvetica"/>
                        </a:rPr>
                        <a:t>2 %</a:t>
                      </a:r>
                    </a:p>
                  </a:txBody>
                  <a:tcPr marL="50800" marR="50800" marT="50800" marB="5080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sz="1800" b="0" i="0"/>
                      </a:pPr>
                      <a:r>
                        <a:rPr sz="1900">
                          <a:latin typeface="+mj-lt"/>
                          <a:ea typeface="+mj-ea"/>
                          <a:cs typeface="+mj-cs"/>
                          <a:sym typeface="Helvetica"/>
                        </a:rPr>
                        <a:t>197.674,03 €</a:t>
                      </a:r>
                    </a:p>
                  </a:txBody>
                  <a:tcPr marL="50800" marR="50800" marT="50800" marB="5080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sz="1800" b="0" i="0"/>
                      </a:pPr>
                      <a:r>
                        <a:rPr sz="1900">
                          <a:latin typeface="+mj-lt"/>
                          <a:ea typeface="+mj-ea"/>
                          <a:cs typeface="+mj-cs"/>
                          <a:sym typeface="Helvetica"/>
                        </a:rPr>
                        <a:t>3 %</a:t>
                      </a:r>
                    </a:p>
                  </a:txBody>
                  <a:tcPr marL="50800" marR="50800" marT="50800" marB="5080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sz="1800" b="0" i="0"/>
                      </a:pPr>
                      <a:r>
                        <a:rPr sz="1900">
                          <a:latin typeface="+mj-lt"/>
                          <a:ea typeface="+mj-ea"/>
                          <a:cs typeface="+mj-cs"/>
                          <a:sym typeface="Helvetica"/>
                        </a:rPr>
                        <a:t>180.310,91 €</a:t>
                      </a:r>
                    </a:p>
                  </a:txBody>
                  <a:tcPr marL="50800" marR="50800" marT="50800" marB="5080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sz="1800" b="0" i="0"/>
                      </a:pPr>
                      <a:r>
                        <a:rPr sz="1900">
                          <a:latin typeface="+mj-lt"/>
                          <a:ea typeface="+mj-ea"/>
                          <a:cs typeface="+mj-cs"/>
                          <a:sym typeface="Helvetica"/>
                        </a:rPr>
                        <a:t>4 %</a:t>
                      </a:r>
                    </a:p>
                  </a:txBody>
                  <a:tcPr marL="50800" marR="50800" marT="50800" marB="5080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sz="1800" b="0" i="0"/>
                      </a:pPr>
                      <a:r>
                        <a:rPr sz="1900">
                          <a:latin typeface="+mj-lt"/>
                          <a:ea typeface="+mj-ea"/>
                          <a:cs typeface="+mj-cs"/>
                          <a:sym typeface="Helvetica"/>
                        </a:rPr>
                        <a:t>165.021,86 €</a:t>
                      </a:r>
                    </a:p>
                  </a:txBody>
                  <a:tcPr marL="50800" marR="50800" marT="50800" marB="5080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sz="1800" b="0" i="0"/>
                      </a:pPr>
                      <a:r>
                        <a:rPr sz="1900">
                          <a:latin typeface="+mj-lt"/>
                          <a:ea typeface="+mj-ea"/>
                          <a:cs typeface="+mj-cs"/>
                          <a:sym typeface="Helvetica"/>
                        </a:rPr>
                        <a:t>5 %</a:t>
                      </a:r>
                    </a:p>
                  </a:txBody>
                  <a:tcPr marL="50800" marR="50800" marT="50800" marB="5080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sz="1800" b="0" i="0"/>
                      </a:pPr>
                      <a:r>
                        <a:rPr sz="1900">
                          <a:latin typeface="+mj-lt"/>
                          <a:ea typeface="+mj-ea"/>
                          <a:cs typeface="+mj-cs"/>
                          <a:sym typeface="Helvetica"/>
                        </a:rPr>
                        <a:t>151.525,31 €</a:t>
                      </a:r>
                    </a:p>
                  </a:txBody>
                  <a:tcPr marL="50800" marR="50800" marT="50800" marB="5080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408043">
                <a:tc>
                  <a:txBody>
                    <a:bodyPr/>
                    <a:lstStyle/>
                    <a:p>
                      <a:pPr algn="ctr" defTabSz="457200">
                        <a:defRPr sz="1800" b="0" i="0"/>
                      </a:pPr>
                      <a:r>
                        <a:rPr sz="1900">
                          <a:latin typeface="+mj-lt"/>
                          <a:ea typeface="+mj-ea"/>
                          <a:cs typeface="+mj-cs"/>
                          <a:sym typeface="Helvetica"/>
                        </a:rPr>
                        <a:t>6 %</a:t>
                      </a:r>
                    </a:p>
                  </a:txBody>
                  <a:tcPr marL="50800" marR="50800" marT="50800" marB="50800" horzOverflow="overflow">
                    <a:lnL w="38100">
                      <a:solidFill>
                        <a:srgbClr val="000000"/>
                      </a:solidFill>
                      <a:miter lim="400000"/>
                    </a:lnL>
                    <a:lnR w="4445">
                      <a:solidFill>
                        <a:srgbClr val="000000"/>
                      </a:solidFill>
                      <a:miter lim="400000"/>
                    </a:lnR>
                    <a:lnT w="4445">
                      <a:solidFill>
                        <a:srgbClr val="000000"/>
                      </a:solidFill>
                      <a:miter lim="400000"/>
                    </a:lnT>
                    <a:lnB w="38100">
                      <a:solidFill>
                        <a:srgbClr val="000000"/>
                      </a:solidFill>
                      <a:miter lim="400000"/>
                    </a:lnB>
                    <a:noFill/>
                  </a:tcPr>
                </a:tc>
                <a:tc>
                  <a:txBody>
                    <a:bodyPr/>
                    <a:lstStyle/>
                    <a:p>
                      <a:pPr algn="ctr" defTabSz="457200">
                        <a:defRPr sz="1800" b="0" i="0"/>
                      </a:pPr>
                      <a:r>
                        <a:rPr sz="1900">
                          <a:latin typeface="+mj-lt"/>
                          <a:ea typeface="+mj-ea"/>
                          <a:cs typeface="+mj-cs"/>
                          <a:sym typeface="Helvetica"/>
                        </a:rPr>
                        <a:t>139.580,77 €</a:t>
                      </a:r>
                    </a:p>
                  </a:txBody>
                  <a:tcPr marL="50800" marR="50800" marT="50800" marB="50800" horzOverflow="overflow">
                    <a:lnL w="4445">
                      <a:solidFill>
                        <a:srgbClr val="000000"/>
                      </a:solidFill>
                      <a:miter lim="400000"/>
                    </a:lnL>
                    <a:lnR w="38100">
                      <a:solidFill>
                        <a:srgbClr val="000000"/>
                      </a:solidFill>
                      <a:miter lim="400000"/>
                    </a:lnR>
                    <a:lnT w="4445">
                      <a:solidFill>
                        <a:srgbClr val="000000"/>
                      </a:solidFill>
                      <a:miter lim="400000"/>
                    </a:lnT>
                    <a:lnB w="38100">
                      <a:solidFill>
                        <a:srgbClr val="000000"/>
                      </a:solidFill>
                      <a:miter lim="400000"/>
                    </a:lnB>
                    <a:noFill/>
                  </a:tcPr>
                </a:tc>
              </a:tr>
            </a:tbl>
          </a:graphicData>
        </a:graphic>
      </p:graphicFrame>
      <p:sp>
        <p:nvSpPr>
          <p:cNvPr id="170" name="Shape 170"/>
          <p:cNvSpPr/>
          <p:nvPr/>
        </p:nvSpPr>
        <p:spPr>
          <a:xfrm>
            <a:off x="6048052" y="3360515"/>
            <a:ext cx="5872520" cy="184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400" lvl="1" indent="-457200">
              <a:lnSpc>
                <a:spcPct val="120000"/>
              </a:lnSpc>
              <a:buSzPct val="100000"/>
              <a:buFont typeface="Wingdings-Regular"/>
              <a:buChar char="➲"/>
              <a:defRPr sz="2600">
                <a:latin typeface="Georgia"/>
                <a:ea typeface="Georgia"/>
                <a:cs typeface="Georgia"/>
                <a:sym typeface="Georgia"/>
              </a:defRPr>
            </a:pPr>
            <a:r>
              <a:t>Wer trägt das Zinsrisiko während der Auszahlungsphase?</a:t>
            </a:r>
          </a:p>
          <a:p>
            <a:pPr marL="914400" lvl="1" indent="-457200">
              <a:lnSpc>
                <a:spcPct val="120000"/>
              </a:lnSpc>
              <a:buSzPct val="100000"/>
              <a:buFont typeface="Wingdings-Regular"/>
              <a:buChar char="➲"/>
              <a:defRPr sz="2600">
                <a:latin typeface="Georgia"/>
                <a:ea typeface="Georgia"/>
                <a:cs typeface="Georgia"/>
                <a:sym typeface="Georgia"/>
              </a:defRPr>
            </a:pPr>
            <a:r>
              <a:t>HPE oder Partner oder …</a:t>
            </a:r>
          </a:p>
          <a:p>
            <a:pPr lvl="4" indent="914400">
              <a:lnSpc>
                <a:spcPct val="120000"/>
              </a:lnSpc>
              <a:defRPr sz="2600">
                <a:latin typeface="Georgia"/>
                <a:ea typeface="Georgia"/>
                <a:cs typeface="Georgia"/>
                <a:sym typeface="Georgia"/>
              </a:defRPr>
            </a:pPr>
            <a:r>
              <a:t>sogar der Mitarbeiter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3080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Mögliche Strategien</a:t>
            </a:r>
          </a:p>
        </p:txBody>
      </p:sp>
      <p:sp>
        <p:nvSpPr>
          <p:cNvPr id="173" name="Shape 1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
        <p:nvSpPr>
          <p:cNvPr id="174" name="Shape 174"/>
          <p:cNvSpPr/>
          <p:nvPr/>
        </p:nvSpPr>
        <p:spPr>
          <a:xfrm>
            <a:off x="436345" y="1462662"/>
            <a:ext cx="11319310" cy="5394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„HPE“ Lösung </a:t>
            </a:r>
          </a:p>
          <a:p>
            <a:pPr marL="914400" lvl="1" indent="-457200">
              <a:lnSpc>
                <a:spcPct val="120000"/>
              </a:lnSpc>
              <a:buSzPct val="100000"/>
              <a:buFont typeface="Wingdings-Regular"/>
              <a:buChar char="➲"/>
              <a:defRPr sz="2600">
                <a:latin typeface="Georgia"/>
                <a:ea typeface="Georgia"/>
                <a:cs typeface="Georgia"/>
                <a:sym typeface="Georgia"/>
              </a:defRPr>
            </a:pPr>
            <a:r>
              <a:t>Erworbene Ansprüche werden unverfallbar und werden von HPE bei Eintritt des Versorgungsfalles gezahlt</a:t>
            </a:r>
          </a:p>
          <a:p>
            <a:pPr marL="914400" lvl="1" indent="-457200">
              <a:lnSpc>
                <a:spcPct val="120000"/>
              </a:lnSpc>
              <a:buSzPct val="100000"/>
              <a:buFont typeface="Wingdings-Regular"/>
              <a:buChar char="➲"/>
              <a:defRPr sz="2600">
                <a:latin typeface="Georgia"/>
                <a:ea typeface="Georgia"/>
                <a:cs typeface="Georgia"/>
                <a:sym typeface="Georgia"/>
              </a:defRPr>
            </a:pPr>
            <a:r>
              <a:t>Partner bietet „eigenständige“ bAV mit „neuen“ Ansprüchen an</a:t>
            </a:r>
          </a:p>
          <a:p>
            <a:pPr marL="457200" indent="-457200">
              <a:lnSpc>
                <a:spcPct val="120000"/>
              </a:lnSpc>
              <a:buSzPct val="100000"/>
              <a:buFont typeface="Wingdings-Regular"/>
              <a:buChar char="➲"/>
              <a:defRPr sz="3200">
                <a:latin typeface="Georgia"/>
                <a:ea typeface="Georgia"/>
                <a:cs typeface="Georgia"/>
                <a:sym typeface="Georgia"/>
              </a:defRPr>
            </a:pPr>
            <a:r>
              <a:t>„Partner“ Lösung</a:t>
            </a:r>
          </a:p>
          <a:p>
            <a:pPr marL="914400" lvl="1" indent="-457200">
              <a:lnSpc>
                <a:spcPct val="120000"/>
              </a:lnSpc>
              <a:buSzPct val="100000"/>
              <a:buFont typeface="Wingdings-Regular"/>
              <a:buChar char="➲"/>
              <a:defRPr sz="2600">
                <a:latin typeface="Georgia"/>
                <a:ea typeface="Georgia"/>
                <a:cs typeface="Georgia"/>
                <a:sym typeface="Georgia"/>
              </a:defRPr>
            </a:pPr>
            <a:r>
              <a:t>Erworbene Ansprüche werden an den Partner übertragen. Regelungsbedarf für Trust, Höhe des zu übertragenden Kapitals (Barwert), …</a:t>
            </a:r>
          </a:p>
          <a:p>
            <a:pPr marL="914400" lvl="1" indent="-457200">
              <a:lnSpc>
                <a:spcPct val="120000"/>
              </a:lnSpc>
              <a:buSzPct val="100000"/>
              <a:buFont typeface="Wingdings-Regular"/>
              <a:buChar char="➲"/>
              <a:defRPr sz="2600">
                <a:latin typeface="Georgia"/>
                <a:ea typeface="Georgia"/>
                <a:cs typeface="Georgia"/>
                <a:sym typeface="Georgia"/>
              </a:defRPr>
            </a:pPr>
            <a:r>
              <a:t>Bisherige bAV wird beim Partner fortgeführt</a:t>
            </a:r>
          </a:p>
          <a:p>
            <a:pPr marL="457200" indent="-457200">
              <a:lnSpc>
                <a:spcPct val="120000"/>
              </a:lnSpc>
              <a:buSzPct val="100000"/>
              <a:buFont typeface="Wingdings-Regular"/>
              <a:buChar char="➲"/>
              <a:defRPr sz="3200">
                <a:latin typeface="Georgia"/>
                <a:ea typeface="Georgia"/>
                <a:cs typeface="Georgia"/>
                <a:sym typeface="Georgia"/>
              </a:defRPr>
            </a:pPr>
            <a:r>
              <a:t>und weitere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308007" y="486860"/>
            <a:ext cx="4177367"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pPr>
              <a:defRPr sz="1800">
                <a:effectLst/>
                <a:latin typeface="Calibri"/>
                <a:ea typeface="Calibri"/>
                <a:cs typeface="Calibri"/>
                <a:sym typeface="Calibri"/>
              </a:defRPr>
            </a:pPr>
            <a:r>
              <a:rPr sz="3600">
                <a:effectLst>
                  <a:outerShdw blurRad="38100" dist="38100" dir="2700000" rotWithShape="0">
                    <a:srgbClr val="000000">
                      <a:alpha val="43137"/>
                    </a:srgbClr>
                  </a:outerShdw>
                </a:effectLst>
                <a:latin typeface="Georgia"/>
                <a:ea typeface="Georgia"/>
                <a:cs typeface="Georgia"/>
                <a:sym typeface="Georgia"/>
              </a:rPr>
              <a:t>Wir über uns</a:t>
            </a:r>
          </a:p>
        </p:txBody>
      </p:sp>
      <p:pic>
        <p:nvPicPr>
          <p:cNvPr id="121" name="image6.jpg"/>
          <p:cNvPicPr>
            <a:picLocks noChangeAspect="1"/>
          </p:cNvPicPr>
          <p:nvPr/>
        </p:nvPicPr>
        <p:blipFill>
          <a:blip r:embed="rId2">
            <a:extLst/>
          </a:blip>
          <a:stretch>
            <a:fillRect/>
          </a:stretch>
        </p:blipFill>
        <p:spPr>
          <a:xfrm>
            <a:off x="432570" y="4602448"/>
            <a:ext cx="1436555" cy="1800001"/>
          </a:xfrm>
          <a:prstGeom prst="rect">
            <a:avLst/>
          </a:prstGeom>
          <a:ln w="12700">
            <a:miter lim="400000"/>
          </a:ln>
          <a:effectLst>
            <a:outerShdw blurRad="50800" dist="127000" dir="2700000" rotWithShape="0">
              <a:srgbClr val="000000">
                <a:alpha val="40000"/>
              </a:srgbClr>
            </a:outerShdw>
          </a:effectLst>
        </p:spPr>
      </p:pic>
      <p:pic>
        <p:nvPicPr>
          <p:cNvPr id="122" name="image7.jpg"/>
          <p:cNvPicPr>
            <a:picLocks noChangeAspect="1"/>
          </p:cNvPicPr>
          <p:nvPr/>
        </p:nvPicPr>
        <p:blipFill>
          <a:blip r:embed="rId3">
            <a:extLst/>
          </a:blip>
          <a:stretch>
            <a:fillRect/>
          </a:stretch>
        </p:blipFill>
        <p:spPr>
          <a:xfrm>
            <a:off x="433136" y="1262088"/>
            <a:ext cx="1435990" cy="1800001"/>
          </a:xfrm>
          <a:prstGeom prst="rect">
            <a:avLst/>
          </a:prstGeom>
          <a:ln w="12700">
            <a:miter lim="400000"/>
          </a:ln>
          <a:effectLst>
            <a:outerShdw blurRad="50800" dist="127000" dir="2700000" rotWithShape="0">
              <a:srgbClr val="000000">
                <a:alpha val="40000"/>
              </a:srgbClr>
            </a:outerShdw>
          </a:effectLst>
        </p:spPr>
      </p:pic>
      <p:sp>
        <p:nvSpPr>
          <p:cNvPr id="123" name="Shape 123"/>
          <p:cNvSpPr/>
          <p:nvPr/>
        </p:nvSpPr>
        <p:spPr>
          <a:xfrm>
            <a:off x="1937805" y="1282770"/>
            <a:ext cx="4699300" cy="260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81000" indent="-381000">
              <a:buSzPct val="100000"/>
              <a:buFont typeface="Wingdings-Regular"/>
              <a:buChar char="➢"/>
            </a:pPr>
            <a:r>
              <a:rPr sz="2000" i="1">
                <a:latin typeface="Georgia"/>
                <a:ea typeface="Georgia"/>
                <a:cs typeface="Georgia"/>
                <a:sym typeface="Georgia"/>
              </a:rPr>
              <a:t>Abitur Weidigschule Butzbach </a:t>
            </a:r>
          </a:p>
          <a:p>
            <a:pPr marL="381000" indent="-381000">
              <a:buSzPct val="100000"/>
              <a:buFont typeface="Wingdings-Regular"/>
              <a:buChar char="➢"/>
            </a:pPr>
            <a:r>
              <a:rPr sz="2000" i="1">
                <a:latin typeface="Georgia"/>
                <a:ea typeface="Georgia"/>
                <a:cs typeface="Georgia"/>
                <a:sym typeface="Georgia"/>
              </a:rPr>
              <a:t>Mathematik mit Nebenfach Betriebswirtschaft an der Uni Gießen</a:t>
            </a:r>
          </a:p>
          <a:p>
            <a:pPr marL="381000" indent="-381000">
              <a:buSzPct val="100000"/>
              <a:buFont typeface="Wingdings-Regular"/>
              <a:buChar char="➢"/>
            </a:pPr>
            <a:r>
              <a:rPr sz="2000" i="1">
                <a:latin typeface="Georgia"/>
                <a:ea typeface="Georgia"/>
                <a:cs typeface="Georgia"/>
                <a:sym typeface="Georgia"/>
              </a:rPr>
              <a:t>Von 1983 bis 2013 bei HP als Consultant, Projektmanager mit Mitarbeiterverantwortung und Führungsaufgaben </a:t>
            </a:r>
          </a:p>
          <a:p>
            <a:pPr marL="381000" indent="-381000">
              <a:buSzPct val="100000"/>
              <a:buFont typeface="Wingdings-Regular"/>
              <a:buChar char="➢"/>
            </a:pPr>
            <a:r>
              <a:rPr sz="2000" i="1">
                <a:latin typeface="Georgia"/>
                <a:ea typeface="Georgia"/>
                <a:cs typeface="Georgia"/>
                <a:sym typeface="Georgia"/>
              </a:rPr>
              <a:t>Freigestellter Betriebsrat </a:t>
            </a:r>
          </a:p>
          <a:p>
            <a:pPr marL="381000" indent="-381000">
              <a:buSzPct val="100000"/>
              <a:buFont typeface="Wingdings-Regular"/>
              <a:buChar char="➢"/>
            </a:pPr>
            <a:r>
              <a:rPr sz="2000" i="1">
                <a:latin typeface="Georgia"/>
                <a:ea typeface="Georgia"/>
                <a:cs typeface="Georgia"/>
                <a:sym typeface="Georgia"/>
              </a:rPr>
              <a:t>Modell „Privatier mit 60“</a:t>
            </a:r>
          </a:p>
        </p:txBody>
      </p:sp>
      <p:sp>
        <p:nvSpPr>
          <p:cNvPr id="124" name="Shape 124"/>
          <p:cNvSpPr/>
          <p:nvPr/>
        </p:nvSpPr>
        <p:spPr>
          <a:xfrm>
            <a:off x="1937805" y="4602448"/>
            <a:ext cx="4404033" cy="175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81000" indent="-381000">
              <a:buSzPct val="100000"/>
              <a:buFont typeface="Wingdings-Regular"/>
              <a:buChar char="➢"/>
            </a:pPr>
            <a:r>
              <a:rPr sz="2000" i="1">
                <a:latin typeface="Georgia"/>
                <a:ea typeface="Georgia"/>
                <a:cs typeface="Georgia"/>
                <a:sym typeface="Georgia"/>
              </a:rPr>
              <a:t>Von 1980 bis 2010 bei HP</a:t>
            </a:r>
          </a:p>
          <a:p>
            <a:pPr marL="381000" indent="-381000">
              <a:buSzPct val="100000"/>
              <a:buFont typeface="Wingdings-Regular"/>
              <a:buChar char="➢"/>
            </a:pPr>
            <a:r>
              <a:rPr sz="2000" i="1">
                <a:latin typeface="Georgia"/>
                <a:ea typeface="Georgia"/>
                <a:cs typeface="Georgia"/>
                <a:sym typeface="Georgia"/>
              </a:rPr>
              <a:t>Verschiedene kaufmännische Tätigkeiten </a:t>
            </a:r>
          </a:p>
          <a:p>
            <a:pPr marL="381000" indent="-381000">
              <a:buSzPct val="100000"/>
              <a:buFont typeface="Wingdings-Regular"/>
              <a:buChar char="➢"/>
            </a:pPr>
            <a:r>
              <a:rPr sz="2000" i="1">
                <a:latin typeface="Georgia"/>
                <a:ea typeface="Georgia"/>
                <a:cs typeface="Georgia"/>
                <a:sym typeface="Georgia"/>
              </a:rPr>
              <a:t>Projektcontroller</a:t>
            </a:r>
          </a:p>
          <a:p>
            <a:pPr marL="381000" indent="-381000">
              <a:buSzPct val="100000"/>
              <a:buFont typeface="Wingdings-Regular"/>
              <a:buChar char="➢"/>
            </a:pPr>
            <a:r>
              <a:rPr sz="2000" i="1">
                <a:latin typeface="Georgia"/>
                <a:ea typeface="Georgia"/>
                <a:cs typeface="Georgia"/>
                <a:sym typeface="Georgia"/>
              </a:rPr>
              <a:t>Modell „Privatier mit 60“</a:t>
            </a:r>
          </a:p>
          <a:p>
            <a:r>
              <a:t> </a:t>
            </a:r>
          </a:p>
        </p:txBody>
      </p:sp>
      <p:grpSp>
        <p:nvGrpSpPr>
          <p:cNvPr id="128" name="Group 128"/>
          <p:cNvGrpSpPr/>
          <p:nvPr/>
        </p:nvGrpSpPr>
        <p:grpSpPr>
          <a:xfrm>
            <a:off x="6705786" y="756073"/>
            <a:ext cx="5791674" cy="5630308"/>
            <a:chOff x="0" y="0"/>
            <a:chExt cx="5791673" cy="5630307"/>
          </a:xfrm>
        </p:grpSpPr>
        <p:pic>
          <p:nvPicPr>
            <p:cNvPr id="125" name="image8.jpg"/>
            <p:cNvPicPr>
              <a:picLocks noChangeAspect="1"/>
            </p:cNvPicPr>
            <p:nvPr/>
          </p:nvPicPr>
          <p:blipFill>
            <a:blip r:embed="rId4">
              <a:extLst/>
            </a:blip>
            <a:stretch>
              <a:fillRect/>
            </a:stretch>
          </p:blipFill>
          <p:spPr>
            <a:xfrm>
              <a:off x="1862212" y="2199179"/>
              <a:ext cx="1790204" cy="2532000"/>
            </a:xfrm>
            <a:prstGeom prst="rect">
              <a:avLst/>
            </a:prstGeom>
            <a:ln w="12700" cap="flat">
              <a:noFill/>
              <a:miter lim="400000"/>
            </a:ln>
            <a:effectLst/>
          </p:spPr>
        </p:pic>
        <p:sp>
          <p:nvSpPr>
            <p:cNvPr id="126" name="Shape 126"/>
            <p:cNvSpPr/>
            <p:nvPr/>
          </p:nvSpPr>
          <p:spPr>
            <a:xfrm>
              <a:off x="375238" y="4958170"/>
              <a:ext cx="5416436" cy="672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0000"/>
                  </a:solidFill>
                  <a:latin typeface="Georgia"/>
                  <a:ea typeface="Georgia"/>
                  <a:cs typeface="Georgia"/>
                  <a:sym typeface="Georgia"/>
                </a:defRPr>
              </a:lvl1pPr>
            </a:lstStyle>
            <a:p>
              <a:pPr>
                <a:defRPr sz="1800">
                  <a:solidFill>
                    <a:srgbClr val="000000"/>
                  </a:solidFill>
                  <a:latin typeface="Calibri"/>
                  <a:ea typeface="Calibri"/>
                  <a:cs typeface="Calibri"/>
                  <a:sym typeface="Calibri"/>
                </a:defRPr>
              </a:pPr>
              <a:r>
                <a:rPr sz="2000">
                  <a:solidFill>
                    <a:srgbClr val="FF0000"/>
                  </a:solidFill>
                  <a:latin typeface="Georgia"/>
                  <a:ea typeface="Georgia"/>
                  <a:cs typeface="Georgia"/>
                  <a:sym typeface="Georgia"/>
                </a:rPr>
                <a:t>Für 9,99 Euro bei Amazon zu kaufen!</a:t>
              </a:r>
            </a:p>
          </p:txBody>
        </p:sp>
        <p:sp>
          <p:nvSpPr>
            <p:cNvPr id="127" name="Shape 127"/>
            <p:cNvSpPr/>
            <p:nvPr/>
          </p:nvSpPr>
          <p:spPr>
            <a:xfrm>
              <a:off x="0" y="0"/>
              <a:ext cx="5127581" cy="22762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just">
                <a:defRPr>
                  <a:solidFill>
                    <a:srgbClr val="FF0000"/>
                  </a:solidFill>
                  <a:latin typeface="Georgia"/>
                  <a:ea typeface="Georgia"/>
                  <a:cs typeface="Georgia"/>
                  <a:sym typeface="Georgia"/>
                </a:defRPr>
              </a:lvl1pPr>
            </a:lstStyle>
            <a:p>
              <a:pPr>
                <a:defRPr>
                  <a:solidFill>
                    <a:srgbClr val="000000"/>
                  </a:solidFill>
                  <a:latin typeface="Calibri"/>
                  <a:ea typeface="Calibri"/>
                  <a:cs typeface="Calibri"/>
                  <a:sym typeface="Calibri"/>
                </a:defRPr>
              </a:pPr>
              <a:r>
                <a:rPr>
                  <a:solidFill>
                    <a:srgbClr val="FF0000"/>
                  </a:solidFill>
                  <a:latin typeface="Georgia"/>
                  <a:ea typeface="Georgia"/>
                  <a:cs typeface="Georgia"/>
                  <a:sym typeface="Georgia"/>
                </a:rPr>
                <a:t>Das Interview mit der Moderatorin Claudia Wehrle vom Hessischen Rundfunk über unser Buch "Wir sind dann mal im Ruhestand" mit dem Schwerpunkt unsere "Reise in den Ruhestand" wurde am 24.1.2015 in der Sendereihe Bilanz bei HR Info gesendet. Die Sendung hat eine Länge von ca. 24 Minuten. Das Interview beginnt bei 10:15 Minuten.</a:t>
              </a:r>
            </a:p>
          </p:txBody>
        </p:sp>
      </p:grpSp>
      <p:sp>
        <p:nvSpPr>
          <p:cNvPr id="129" name="Shape 1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308007" y="486860"/>
            <a:ext cx="4177367"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pPr>
              <a:defRPr sz="1800">
                <a:effectLst/>
                <a:latin typeface="Calibri"/>
                <a:ea typeface="Calibri"/>
                <a:cs typeface="Calibri"/>
                <a:sym typeface="Calibri"/>
              </a:defRPr>
            </a:pPr>
            <a:r>
              <a:rPr sz="3600">
                <a:effectLst>
                  <a:outerShdw blurRad="38100" dist="38100" dir="2700000" rotWithShape="0">
                    <a:srgbClr val="000000">
                      <a:alpha val="43137"/>
                    </a:srgbClr>
                  </a:outerShdw>
                </a:effectLst>
                <a:latin typeface="Georgia"/>
                <a:ea typeface="Georgia"/>
                <a:cs typeface="Georgia"/>
                <a:sym typeface="Georgia"/>
              </a:rPr>
              <a:t>Disclaimer</a:t>
            </a:r>
          </a:p>
        </p:txBody>
      </p:sp>
      <p:grpSp>
        <p:nvGrpSpPr>
          <p:cNvPr id="134" name="Group 134"/>
          <p:cNvGrpSpPr/>
          <p:nvPr/>
        </p:nvGrpSpPr>
        <p:grpSpPr>
          <a:xfrm>
            <a:off x="895012" y="1314683"/>
            <a:ext cx="10225066" cy="5209180"/>
            <a:chOff x="0" y="0"/>
            <a:chExt cx="10225065" cy="5209178"/>
          </a:xfrm>
        </p:grpSpPr>
        <p:pic>
          <p:nvPicPr>
            <p:cNvPr id="132" name="image9.png"/>
            <p:cNvPicPr>
              <a:picLocks noChangeAspect="1"/>
            </p:cNvPicPr>
            <p:nvPr/>
          </p:nvPicPr>
          <p:blipFill>
            <a:blip r:embed="rId2">
              <a:extLst/>
            </a:blip>
            <a:stretch>
              <a:fillRect/>
            </a:stretch>
          </p:blipFill>
          <p:spPr>
            <a:xfrm>
              <a:off x="0" y="0"/>
              <a:ext cx="10225066" cy="5209179"/>
            </a:xfrm>
            <a:prstGeom prst="rect">
              <a:avLst/>
            </a:prstGeom>
            <a:ln w="12700" cap="flat">
              <a:noFill/>
              <a:miter lim="400000"/>
            </a:ln>
            <a:effectLst/>
          </p:spPr>
        </p:pic>
        <p:sp>
          <p:nvSpPr>
            <p:cNvPr id="133" name="Shape 133"/>
            <p:cNvSpPr/>
            <p:nvPr/>
          </p:nvSpPr>
          <p:spPr>
            <a:xfrm>
              <a:off x="2779274" y="149508"/>
              <a:ext cx="45720" cy="43180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35" name="Shape 13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308007" y="486860"/>
            <a:ext cx="518521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Situationsbeschreibung</a:t>
            </a:r>
          </a:p>
        </p:txBody>
      </p:sp>
      <p:sp>
        <p:nvSpPr>
          <p:cNvPr id="138" name="Shape 13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139" name="Shape 139"/>
          <p:cNvSpPr/>
          <p:nvPr/>
        </p:nvSpPr>
        <p:spPr>
          <a:xfrm>
            <a:off x="298113" y="1186199"/>
            <a:ext cx="11729955" cy="552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Regular"/>
              <a:buChar char="➲"/>
              <a:defRPr sz="3200">
                <a:latin typeface="Georgia"/>
                <a:ea typeface="Georgia"/>
                <a:cs typeface="Georgia"/>
                <a:sym typeface="Georgia"/>
              </a:defRPr>
            </a:pPr>
            <a:r>
              <a:rPr dirty="0"/>
              <a:t>Sehr viele Versorgungsordnungen, mehrheitlich jedoch Basis- und Aufbauversorgungsplan, sowie EDS Pläne und Zusatzversorgungsplan</a:t>
            </a:r>
          </a:p>
          <a:p>
            <a:pPr marL="457200" indent="-457200">
              <a:buSzPct val="100000"/>
              <a:buFont typeface="Wingdings-Regular"/>
              <a:buChar char="➲"/>
            </a:pPr>
            <a:r>
              <a:rPr sz="3200" dirty="0">
                <a:latin typeface="Georgia"/>
                <a:ea typeface="Georgia"/>
                <a:cs typeface="Georgia"/>
                <a:sym typeface="Georgia"/>
              </a:rPr>
              <a:t>HPE plant bisherige Ansprüche an den Partner zu „übertragen“ - wie und in welcher Höhe ist aber unklar</a:t>
            </a:r>
          </a:p>
          <a:p>
            <a:pPr marL="457200" indent="-457200">
              <a:buSzPct val="100000"/>
              <a:buFont typeface="Wingdings-Regular"/>
              <a:buChar char="➲"/>
            </a:pPr>
            <a:r>
              <a:rPr sz="3200" dirty="0">
                <a:latin typeface="Georgia"/>
                <a:ea typeface="Georgia"/>
                <a:cs typeface="Georgia"/>
                <a:sym typeface="Georgia"/>
              </a:rPr>
              <a:t> Wird die bAV beim Partner fortgesetzt oder gibt es eine andere (keine) Regelung?</a:t>
            </a:r>
          </a:p>
          <a:p>
            <a:pPr marL="457200" indent="-457200">
              <a:buSzPct val="100000"/>
              <a:buFont typeface="Wingdings-Regular"/>
              <a:buChar char="➲"/>
            </a:pPr>
            <a:r>
              <a:rPr sz="3200" dirty="0">
                <a:latin typeface="Georgia"/>
                <a:ea typeface="Georgia"/>
                <a:cs typeface="Georgia"/>
                <a:sym typeface="Georgia"/>
              </a:rPr>
              <a:t>HPE hat für bAV ein Trust-Konzept implementiert - gibt es diese Regelung auch beim Partner?</a:t>
            </a:r>
          </a:p>
          <a:p>
            <a:pPr marL="457200" indent="-457200">
              <a:buSzPct val="100000"/>
              <a:buFont typeface="Wingdings-Regular"/>
              <a:buChar char="➲"/>
            </a:pPr>
            <a:r>
              <a:rPr sz="3200" dirty="0">
                <a:latin typeface="Georgia"/>
                <a:ea typeface="Georgia"/>
                <a:cs typeface="Georgia"/>
                <a:sym typeface="Georgia"/>
              </a:rPr>
              <a:t>Höhe der Ansprüche werden jährlich mitgeteilt.  Die Verwaltung an Mercer bzw. Towers Watson übertragen</a:t>
            </a:r>
            <a:endParaRPr sz="2800" dirty="0">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308007" y="486860"/>
            <a:ext cx="518521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Das HP Trust Konzept</a:t>
            </a:r>
          </a:p>
        </p:txBody>
      </p:sp>
      <p:sp>
        <p:nvSpPr>
          <p:cNvPr id="142" name="Shape 14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pic>
        <p:nvPicPr>
          <p:cNvPr id="143" name="image19.png"/>
          <p:cNvPicPr>
            <a:picLocks noChangeAspect="1"/>
          </p:cNvPicPr>
          <p:nvPr/>
        </p:nvPicPr>
        <p:blipFill>
          <a:blip r:embed="rId2">
            <a:extLst/>
          </a:blip>
          <a:stretch>
            <a:fillRect/>
          </a:stretch>
        </p:blipFill>
        <p:spPr>
          <a:xfrm>
            <a:off x="387966" y="1319534"/>
            <a:ext cx="8401537" cy="4831049"/>
          </a:xfrm>
          <a:prstGeom prst="rect">
            <a:avLst/>
          </a:prstGeom>
          <a:ln w="12700">
            <a:miter lim="400000"/>
          </a:ln>
        </p:spPr>
      </p:pic>
      <p:sp>
        <p:nvSpPr>
          <p:cNvPr id="144" name="Shape 144"/>
          <p:cNvSpPr/>
          <p:nvPr/>
        </p:nvSpPr>
        <p:spPr>
          <a:xfrm>
            <a:off x="9089141" y="1259399"/>
            <a:ext cx="2743201" cy="4838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1900">
                <a:latin typeface="Georgia"/>
                <a:ea typeface="Georgia"/>
                <a:cs typeface="Georgia"/>
                <a:sym typeface="Georgia"/>
              </a:defRPr>
            </a:pPr>
            <a:r>
              <a:t>mit Absicherung durch</a:t>
            </a:r>
          </a:p>
          <a:p>
            <a:pPr marL="914400" lvl="1" indent="-457200">
              <a:lnSpc>
                <a:spcPct val="120000"/>
              </a:lnSpc>
              <a:buSzPct val="100000"/>
              <a:buFont typeface="Wingdings-Regular"/>
              <a:buChar char="➲"/>
              <a:defRPr sz="1900">
                <a:latin typeface="Georgia"/>
                <a:ea typeface="Georgia"/>
                <a:cs typeface="Georgia"/>
                <a:sym typeface="Georgia"/>
              </a:defRPr>
            </a:pPr>
            <a:r>
              <a:t>Bilanzrück-stellungen</a:t>
            </a:r>
          </a:p>
          <a:p>
            <a:pPr marL="914400" lvl="1" indent="-457200">
              <a:lnSpc>
                <a:spcPct val="120000"/>
              </a:lnSpc>
              <a:buSzPct val="100000"/>
              <a:buFont typeface="Wingdings-Regular"/>
              <a:buChar char="➲"/>
              <a:defRPr sz="1900">
                <a:latin typeface="Georgia"/>
                <a:ea typeface="Georgia"/>
                <a:cs typeface="Georgia"/>
                <a:sym typeface="Georgia"/>
              </a:defRPr>
            </a:pPr>
            <a:r>
              <a:t>einem aus dem Betriebs-vermögen ausgelagertem Pensionsfond (HP-Trust)</a:t>
            </a:r>
            <a:endParaRPr baseline="29894"/>
          </a:p>
          <a:p>
            <a:pPr marL="914400" lvl="1" indent="-457200">
              <a:lnSpc>
                <a:spcPct val="120000"/>
              </a:lnSpc>
              <a:buSzPct val="100000"/>
              <a:buFont typeface="Wingdings-Regular"/>
              <a:buChar char="➲"/>
              <a:defRPr sz="1900">
                <a:latin typeface="Georgia"/>
                <a:ea typeface="Georgia"/>
                <a:cs typeface="Georgia"/>
                <a:sym typeface="Georgia"/>
              </a:defRPr>
            </a:pPr>
            <a:r>
              <a:t>Mitgliedschaft im Pensions-sicherungs-verein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308007" y="486861"/>
            <a:ext cx="9996742"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Basisversorgungsplan, ab Alter 62 </a:t>
            </a:r>
          </a:p>
        </p:txBody>
      </p:sp>
      <p:sp>
        <p:nvSpPr>
          <p:cNvPr id="147" name="Shape 14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148" name="Shape 148"/>
          <p:cNvSpPr/>
          <p:nvPr/>
        </p:nvSpPr>
        <p:spPr>
          <a:xfrm>
            <a:off x="436345" y="1462662"/>
            <a:ext cx="11319310" cy="4312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Jährlicher Finanzierungsbetrag</a:t>
            </a:r>
          </a:p>
          <a:p>
            <a:pPr marL="914400" lvl="1" indent="-457200">
              <a:lnSpc>
                <a:spcPct val="120000"/>
              </a:lnSpc>
              <a:buSzPct val="100000"/>
              <a:buFont typeface="Wingdings-Regular"/>
              <a:buChar char="➲"/>
              <a:defRPr sz="2600">
                <a:latin typeface="Georgia"/>
                <a:ea typeface="Georgia"/>
                <a:cs typeface="Georgia"/>
                <a:sym typeface="Georgia"/>
              </a:defRPr>
            </a:pPr>
            <a:r>
              <a:t>100% durch HPE finanziert</a:t>
            </a:r>
          </a:p>
          <a:p>
            <a:pPr marL="914400" lvl="1" indent="-457200">
              <a:lnSpc>
                <a:spcPct val="120000"/>
              </a:lnSpc>
              <a:buSzPct val="100000"/>
              <a:buFont typeface="Wingdings-Regular"/>
              <a:buChar char="➲"/>
              <a:defRPr sz="2600">
                <a:latin typeface="Georgia"/>
                <a:ea typeface="Georgia"/>
                <a:cs typeface="Georgia"/>
                <a:sym typeface="Georgia"/>
              </a:defRPr>
            </a:pPr>
            <a:r>
              <a:t>1,5% des Jahresgrundgehaltes bis zur BBG </a:t>
            </a:r>
          </a:p>
          <a:p>
            <a:pPr marL="914400" lvl="1" indent="-457200">
              <a:lnSpc>
                <a:spcPct val="120000"/>
              </a:lnSpc>
              <a:buSzPct val="100000"/>
              <a:buFont typeface="Wingdings-Regular"/>
              <a:buChar char="➲"/>
              <a:defRPr sz="2600">
                <a:latin typeface="Georgia"/>
                <a:ea typeface="Georgia"/>
                <a:cs typeface="Georgia"/>
                <a:sym typeface="Georgia"/>
              </a:defRPr>
            </a:pPr>
            <a:r>
              <a:t>4,5% des Teils der Jahresgrundgehaltes über der BBG</a:t>
            </a:r>
          </a:p>
          <a:p>
            <a:pPr marL="457200" indent="-457200">
              <a:lnSpc>
                <a:spcPct val="120000"/>
              </a:lnSpc>
              <a:buSzPct val="100000"/>
              <a:buFont typeface="Wingdings-Regular"/>
              <a:buChar char="➲"/>
              <a:defRPr sz="3200">
                <a:latin typeface="Georgia"/>
                <a:ea typeface="Georgia"/>
                <a:cs typeface="Georgia"/>
                <a:sym typeface="Georgia"/>
              </a:defRPr>
            </a:pPr>
            <a:r>
              <a:t>Rentenbaustein wird bestimmt durch </a:t>
            </a:r>
          </a:p>
          <a:p>
            <a:pPr marL="914400" lvl="1" indent="-457200">
              <a:lnSpc>
                <a:spcPct val="120000"/>
              </a:lnSpc>
              <a:buSzPct val="100000"/>
              <a:buFont typeface="Wingdings-Regular"/>
              <a:buChar char="➲"/>
              <a:defRPr sz="2600">
                <a:latin typeface="Georgia"/>
                <a:ea typeface="Georgia"/>
                <a:cs typeface="Georgia"/>
                <a:sym typeface="Georgia"/>
              </a:defRPr>
            </a:pPr>
            <a:r>
              <a:t>Alter des Mitarbeiters zum Umwandlungszeitpunkt</a:t>
            </a:r>
          </a:p>
          <a:p>
            <a:pPr marL="914400" lvl="1" indent="-457200">
              <a:lnSpc>
                <a:spcPct val="120000"/>
              </a:lnSpc>
              <a:buSzPct val="100000"/>
              <a:buFont typeface="Wingdings-Regular"/>
              <a:buChar char="➲"/>
              <a:defRPr sz="2600">
                <a:latin typeface="Georgia"/>
                <a:ea typeface="Georgia"/>
                <a:cs typeface="Georgia"/>
                <a:sym typeface="Georgia"/>
              </a:defRPr>
            </a:pPr>
            <a:r>
              <a:t>Verzinsung 6%</a:t>
            </a:r>
          </a:p>
          <a:p>
            <a:pPr marL="914400" lvl="1" indent="-457200">
              <a:lnSpc>
                <a:spcPct val="120000"/>
              </a:lnSpc>
              <a:buSzPct val="100000"/>
              <a:buFont typeface="Wingdings-Regular"/>
              <a:buChar char="➲"/>
              <a:defRPr sz="2600">
                <a:latin typeface="Georgia"/>
                <a:ea typeface="Georgia"/>
                <a:cs typeface="Georgia"/>
                <a:sym typeface="Georgia"/>
              </a:defRPr>
            </a:pPr>
            <a:r>
              <a:t>Leistungsart (Alterspension, Invaliden-, Hinterbliebenenversorgung)</a:t>
            </a:r>
          </a:p>
          <a:p>
            <a:pPr marL="914400" lvl="1" indent="-457200">
              <a:lnSpc>
                <a:spcPct val="120000"/>
              </a:lnSpc>
              <a:buSzPct val="100000"/>
              <a:buFont typeface="Wingdings-Regular"/>
              <a:buChar char="➲"/>
              <a:defRPr sz="2600">
                <a:latin typeface="Georgia"/>
                <a:ea typeface="Georgia"/>
                <a:cs typeface="Georgia"/>
                <a:sym typeface="Georgia"/>
              </a:defRPr>
            </a:pPr>
            <a:r>
              <a:t>Biometrische Wahrscheinlichkeiten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08007" y="486860"/>
            <a:ext cx="1014928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Aufbauversorgungsplan ab Alter 62 </a:t>
            </a:r>
          </a:p>
        </p:txBody>
      </p:sp>
      <p:sp>
        <p:nvSpPr>
          <p:cNvPr id="151" name="Shape 15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152" name="Shape 152"/>
          <p:cNvSpPr/>
          <p:nvPr/>
        </p:nvSpPr>
        <p:spPr>
          <a:xfrm>
            <a:off x="436345" y="1462662"/>
            <a:ext cx="11319310" cy="4770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Umwandlung von</a:t>
            </a:r>
          </a:p>
          <a:p>
            <a:pPr marL="914400" lvl="1" indent="-457200">
              <a:lnSpc>
                <a:spcPct val="120000"/>
              </a:lnSpc>
              <a:buSzPct val="100000"/>
              <a:buFont typeface="Wingdings-Regular"/>
              <a:buChar char="➲"/>
              <a:defRPr sz="2600">
                <a:latin typeface="Georgia"/>
                <a:ea typeface="Georgia"/>
                <a:cs typeface="Georgia"/>
                <a:sym typeface="Georgia"/>
              </a:defRPr>
            </a:pPr>
            <a:r>
              <a:t>Urlaubsgeld und betrieblicher Sonderzahlung (Weihnachtsgeld)</a:t>
            </a:r>
          </a:p>
          <a:p>
            <a:pPr marL="914400" lvl="1" indent="-457200">
              <a:lnSpc>
                <a:spcPct val="120000"/>
              </a:lnSpc>
              <a:buSzPct val="100000"/>
              <a:buFont typeface="Wingdings-Regular"/>
              <a:buChar char="➲"/>
              <a:defRPr sz="2600">
                <a:latin typeface="Georgia"/>
                <a:ea typeface="Georgia"/>
                <a:cs typeface="Georgia"/>
                <a:sym typeface="Georgia"/>
              </a:defRPr>
            </a:pPr>
            <a:r>
              <a:t>25%, 50%, 75% oder 100%</a:t>
            </a:r>
          </a:p>
          <a:p>
            <a:pPr marL="914400" lvl="1" indent="-457200">
              <a:lnSpc>
                <a:spcPct val="120000"/>
              </a:lnSpc>
              <a:buSzPct val="100000"/>
              <a:buFont typeface="Wingdings-Regular"/>
              <a:buChar char="➲"/>
              <a:defRPr sz="2600">
                <a:latin typeface="Georgia"/>
                <a:ea typeface="Georgia"/>
                <a:cs typeface="Georgia"/>
                <a:sym typeface="Georgia"/>
              </a:defRPr>
            </a:pPr>
            <a:r>
              <a:t>HP Aufstockung 1/3 des Betrages</a:t>
            </a:r>
          </a:p>
          <a:p>
            <a:pPr marL="914400" lvl="1" indent="-457200">
              <a:lnSpc>
                <a:spcPct val="120000"/>
              </a:lnSpc>
              <a:buSzPct val="100000"/>
              <a:buFont typeface="Wingdings-Regular"/>
              <a:buChar char="➲"/>
              <a:defRPr sz="2600">
                <a:latin typeface="Georgia"/>
                <a:ea typeface="Georgia"/>
                <a:cs typeface="Georgia"/>
                <a:sym typeface="Georgia"/>
              </a:defRPr>
            </a:pPr>
            <a:r>
              <a:t>2 Varianten: mit oder ohne Hinterbliebenenversorgung</a:t>
            </a:r>
          </a:p>
          <a:p>
            <a:pPr marL="457200" indent="-457200">
              <a:lnSpc>
                <a:spcPct val="120000"/>
              </a:lnSpc>
              <a:buSzPct val="100000"/>
              <a:buFont typeface="Wingdings-Regular"/>
              <a:buChar char="➲"/>
              <a:defRPr sz="3200">
                <a:latin typeface="Georgia"/>
                <a:ea typeface="Georgia"/>
                <a:cs typeface="Georgia"/>
                <a:sym typeface="Georgia"/>
              </a:defRPr>
            </a:pPr>
            <a:r>
              <a:t>Rentenbaustein wird bestimmt durch </a:t>
            </a:r>
          </a:p>
          <a:p>
            <a:pPr marL="914400" lvl="1" indent="-457200">
              <a:lnSpc>
                <a:spcPct val="120000"/>
              </a:lnSpc>
              <a:buSzPct val="100000"/>
              <a:buFont typeface="Wingdings-Regular"/>
              <a:buChar char="➲"/>
              <a:defRPr sz="2600">
                <a:latin typeface="Georgia"/>
                <a:ea typeface="Georgia"/>
                <a:cs typeface="Georgia"/>
                <a:sym typeface="Georgia"/>
              </a:defRPr>
            </a:pPr>
            <a:r>
              <a:t>Alter des Mitarbeiters zum Umwandlungszeitpunkt</a:t>
            </a:r>
          </a:p>
          <a:p>
            <a:pPr marL="914400" lvl="1" indent="-457200">
              <a:lnSpc>
                <a:spcPct val="120000"/>
              </a:lnSpc>
              <a:buSzPct val="100000"/>
              <a:buFont typeface="Wingdings-Regular"/>
              <a:buChar char="➲"/>
              <a:defRPr sz="2600">
                <a:latin typeface="Georgia"/>
                <a:ea typeface="Georgia"/>
                <a:cs typeface="Georgia"/>
                <a:sym typeface="Georgia"/>
              </a:defRPr>
            </a:pPr>
            <a:r>
              <a:t>Verzinsung 6%</a:t>
            </a:r>
          </a:p>
          <a:p>
            <a:pPr marL="914400" lvl="1" indent="-457200">
              <a:lnSpc>
                <a:spcPct val="120000"/>
              </a:lnSpc>
              <a:buSzPct val="100000"/>
              <a:buFont typeface="Wingdings-Regular"/>
              <a:buChar char="➲"/>
              <a:defRPr sz="2600">
                <a:latin typeface="Georgia"/>
                <a:ea typeface="Georgia"/>
                <a:cs typeface="Georgia"/>
                <a:sym typeface="Georgia"/>
              </a:defRPr>
            </a:pPr>
            <a:r>
              <a:t>Leistungsart (Alterspension, Invaliden-, Hinterbliebenenversorgung)</a:t>
            </a:r>
          </a:p>
          <a:p>
            <a:pPr marL="914400" lvl="1" indent="-457200">
              <a:lnSpc>
                <a:spcPct val="120000"/>
              </a:lnSpc>
              <a:buSzPct val="100000"/>
              <a:buFont typeface="Wingdings-Regular"/>
              <a:buChar char="➲"/>
              <a:defRPr sz="2600">
                <a:latin typeface="Georgia"/>
                <a:ea typeface="Georgia"/>
                <a:cs typeface="Georgia"/>
                <a:sym typeface="Georgia"/>
              </a:defRPr>
            </a:pPr>
            <a:r>
              <a:t>Biometrische Wahrscheinlichkeiten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308007" y="486860"/>
            <a:ext cx="7610200"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Rentenbausteine je 1000 Euro</a:t>
            </a:r>
          </a:p>
        </p:txBody>
      </p:sp>
      <p:sp>
        <p:nvSpPr>
          <p:cNvPr id="155" name="Shape 15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pic>
        <p:nvPicPr>
          <p:cNvPr id="156" name="image12.pdf"/>
          <p:cNvPicPr>
            <a:picLocks noChangeAspect="1"/>
          </p:cNvPicPr>
          <p:nvPr/>
        </p:nvPicPr>
        <p:blipFill>
          <a:blip r:embed="rId2">
            <a:extLst/>
          </a:blip>
          <a:stretch>
            <a:fillRect/>
          </a:stretch>
        </p:blipFill>
        <p:spPr>
          <a:xfrm>
            <a:off x="1763117" y="1333654"/>
            <a:ext cx="8665603" cy="493229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308007" y="486861"/>
            <a:ext cx="11858221"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blurRad="38100" dist="38100" dir="2700000" rotWithShape="0">
                    <a:srgbClr val="000000">
                      <a:alpha val="43137"/>
                    </a:srgbClr>
                  </a:outerShdw>
                </a:effectLst>
                <a:latin typeface="Georgia"/>
                <a:ea typeface="Georgia"/>
                <a:cs typeface="Georgia"/>
                <a:sym typeface="Georgia"/>
              </a:defRPr>
            </a:lvl1pPr>
          </a:lstStyle>
          <a:p>
            <a:r>
              <a:t>bAV Direktzusage EDS Plan A ab Alter 65 </a:t>
            </a:r>
          </a:p>
        </p:txBody>
      </p:sp>
      <p:sp>
        <p:nvSpPr>
          <p:cNvPr id="159" name="Shape 15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160" name="Shape 160"/>
          <p:cNvSpPr/>
          <p:nvPr/>
        </p:nvSpPr>
        <p:spPr>
          <a:xfrm>
            <a:off x="436345" y="1462662"/>
            <a:ext cx="11319310" cy="52044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100% durch HPE finanziert </a:t>
            </a:r>
          </a:p>
          <a:p>
            <a:pPr marL="457200" indent="-457200">
              <a:lnSpc>
                <a:spcPct val="120000"/>
              </a:lnSpc>
              <a:buSzPct val="100000"/>
              <a:buFont typeface="Wingdings-Regular"/>
              <a:buChar char="➲"/>
              <a:defRPr sz="3200">
                <a:latin typeface="Georgia"/>
                <a:ea typeface="Georgia"/>
                <a:cs typeface="Georgia"/>
                <a:sym typeface="Georgia"/>
              </a:defRPr>
            </a:pPr>
            <a:r>
              <a:t>Leistungsarten (Alters-, Invaliden-,Hinterbliebenenversorgung)</a:t>
            </a:r>
          </a:p>
          <a:p>
            <a:pPr marL="457200" indent="-457200">
              <a:lnSpc>
                <a:spcPct val="120000"/>
              </a:lnSpc>
              <a:buSzPct val="100000"/>
              <a:buFont typeface="Wingdings-Regular"/>
              <a:buChar char="➲"/>
              <a:defRPr sz="3200">
                <a:latin typeface="Georgia"/>
                <a:ea typeface="Georgia"/>
                <a:cs typeface="Georgia"/>
                <a:sym typeface="Georgia"/>
              </a:defRPr>
            </a:pPr>
            <a:r>
              <a:t>Berechnungsformel (grob)</a:t>
            </a:r>
          </a:p>
          <a:p>
            <a:pPr marL="914400" lvl="1" indent="-457200">
              <a:lnSpc>
                <a:spcPct val="120000"/>
              </a:lnSpc>
              <a:buSzPct val="100000"/>
              <a:buFont typeface="Wingdings-Regular"/>
              <a:buChar char="➲"/>
              <a:defRPr sz="2600">
                <a:latin typeface="Georgia"/>
                <a:ea typeface="Georgia"/>
                <a:cs typeface="Georgia"/>
                <a:sym typeface="Georgia"/>
              </a:defRPr>
            </a:pPr>
            <a:r>
              <a:t>0,8%   x    DJ*   x    Einkommen (E), falls E &lt; BBG</a:t>
            </a:r>
          </a:p>
          <a:p>
            <a:pPr marL="914400" lvl="1" indent="-457200">
              <a:lnSpc>
                <a:spcPct val="120000"/>
              </a:lnSpc>
              <a:buSzPct val="100000"/>
              <a:buFont typeface="Wingdings-Regular"/>
              <a:buChar char="➲"/>
              <a:defRPr sz="2600">
                <a:latin typeface="Georgia"/>
                <a:ea typeface="Georgia"/>
                <a:cs typeface="Georgia"/>
                <a:sym typeface="Georgia"/>
              </a:defRPr>
            </a:pPr>
            <a:r>
              <a:t>1,4%   x    DJ   x    Einkommen (E), falls E &gt; BBG*</a:t>
            </a:r>
          </a:p>
          <a:p>
            <a:pPr marL="828675" lvl="1" indent="-371475">
              <a:lnSpc>
                <a:spcPct val="120000"/>
              </a:lnSpc>
              <a:buSzPct val="100000"/>
              <a:buFont typeface="Wingdings-Regular"/>
              <a:buChar char="➲"/>
              <a:defRPr sz="3200">
                <a:latin typeface="Georgia"/>
                <a:ea typeface="Georgia"/>
                <a:cs typeface="Georgia"/>
                <a:sym typeface="Georgia"/>
              </a:defRPr>
            </a:pPr>
            <a:r>
              <a:rPr sz="2600"/>
              <a:t>Einkommen = Grundbezüge des Monats Januar vor dem Ausscheiden des Mitarbeiters</a:t>
            </a:r>
          </a:p>
          <a:p>
            <a:pPr marL="541421" lvl="1" indent="-160421">
              <a:spcBef>
                <a:spcPts val="900"/>
              </a:spcBef>
              <a:buSzPct val="100000"/>
              <a:buChar char="*"/>
              <a:defRPr sz="1600">
                <a:latin typeface="Futura Bk"/>
                <a:ea typeface="Futura Bk"/>
                <a:cs typeface="Futura Bk"/>
                <a:sym typeface="Futura Bk"/>
              </a:defRPr>
            </a:pPr>
            <a:r>
              <a:t>maximal 30 Dienstjahre</a:t>
            </a:r>
          </a:p>
          <a:p>
            <a:pPr marL="541421" lvl="1" indent="-160421">
              <a:spcBef>
                <a:spcPts val="900"/>
              </a:spcBef>
              <a:buSzPct val="100000"/>
              <a:buChar char="*"/>
              <a:defRPr sz="1600">
                <a:latin typeface="Futura Bk"/>
                <a:ea typeface="Futura Bk"/>
                <a:cs typeface="Futura Bk"/>
                <a:sym typeface="Futura Bk"/>
              </a:defRPr>
            </a:pPr>
            <a:r>
              <a:t>0,8% für die PB bis zur BBG, 1,4% nur für die Bezüge über der BBG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624</Words>
  <Application>Microsoft Macintosh PowerPoint</Application>
  <PresentationFormat>Breitbild</PresentationFormat>
  <Paragraphs>111</Paragraphs>
  <Slides>13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Arial</vt:lpstr>
      <vt:lpstr>Calibri</vt:lpstr>
      <vt:lpstr>Futura Bk</vt:lpstr>
      <vt:lpstr>Georgia</vt:lpstr>
      <vt:lpstr>Helvetica</vt:lpstr>
      <vt:lpstr>Helvetica Neue</vt:lpstr>
      <vt:lpstr>Wingdings-Regular</vt:lpstr>
      <vt:lpstr>Default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Lorenz Himer</cp:lastModifiedBy>
  <cp:revision>1</cp:revision>
  <dcterms:modified xsi:type="dcterms:W3CDTF">2016-03-21T10:04:44Z</dcterms:modified>
</cp:coreProperties>
</file>