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b="def" i="def"/>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ph type="sldImg"/>
          </p:nvPr>
        </p:nvSpPr>
        <p:spPr>
          <a:xfrm>
            <a:off x="1143000" y="685800"/>
            <a:ext cx="4572000" cy="3429000"/>
          </a:xfrm>
          <a:prstGeom prst="rect">
            <a:avLst/>
          </a:prstGeom>
        </p:spPr>
        <p:txBody>
          <a:bodyPr/>
          <a:lstStyle/>
          <a:p>
            <a:pPr/>
          </a:p>
        </p:txBody>
      </p:sp>
      <p:sp>
        <p:nvSpPr>
          <p:cNvPr id="114" name="Shape 11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elfolie">
    <p:spTree>
      <p:nvGrpSpPr>
        <p:cNvPr id="1" name=""/>
        <p:cNvGrpSpPr/>
        <p:nvPr/>
      </p:nvGrpSpPr>
      <p:grpSpPr>
        <a:xfrm>
          <a:off x="0" y="0"/>
          <a:ext cx="0" cy="0"/>
          <a:chOff x="0" y="0"/>
          <a:chExt cx="0" cy="0"/>
        </a:xfrm>
      </p:grpSpPr>
      <p:sp>
        <p:nvSpPr>
          <p:cNvPr id="11" name="Shape 11"/>
          <p:cNvSpPr/>
          <p:nvPr>
            <p:ph type="title"/>
          </p:nvPr>
        </p:nvSpPr>
        <p:spPr>
          <a:xfrm>
            <a:off x="1524000" y="0"/>
            <a:ext cx="9144000" cy="3509963"/>
          </a:xfrm>
          <a:prstGeom prst="rect">
            <a:avLst/>
          </a:prstGeom>
        </p:spPr>
        <p:txBody>
          <a:bodyPr anchor="b"/>
          <a:lstStyle>
            <a:lvl1pPr>
              <a:lnSpc>
                <a:spcPct val="100000"/>
              </a:lnSpc>
              <a:defRPr b="1" sz="3600">
                <a:solidFill>
                  <a:srgbClr val="6E7DDE"/>
                </a:solidFill>
                <a:latin typeface="Futura Bk"/>
                <a:ea typeface="Futura Bk"/>
                <a:cs typeface="Futura Bk"/>
                <a:sym typeface="Futura Bk"/>
              </a:defRPr>
            </a:lvl1pPr>
          </a:lstStyle>
          <a:p>
            <a:pPr/>
            <a:r>
              <a:t>Titeltext</a:t>
            </a:r>
          </a:p>
        </p:txBody>
      </p:sp>
      <p:sp>
        <p:nvSpPr>
          <p:cNvPr id="12" name="Shape 12"/>
          <p:cNvSpPr/>
          <p:nvPr>
            <p:ph type="body" sz="half"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Textebene 1</a:t>
            </a:r>
          </a:p>
          <a:p>
            <a:pPr lvl="1"/>
            <a:r>
              <a:t>Textebene 2</a:t>
            </a:r>
          </a:p>
          <a:p>
            <a:pPr lvl="2"/>
            <a:r>
              <a:t>Textebene 3</a:t>
            </a:r>
          </a:p>
          <a:p>
            <a:pPr lvl="3"/>
            <a:r>
              <a:t>Textebene 4</a:t>
            </a:r>
          </a:p>
          <a:p>
            <a:pPr lvl="4"/>
            <a:r>
              <a:t>Textebene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el und vertikaler Text">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Titeltext</a:t>
            </a:r>
          </a:p>
        </p:txBody>
      </p:sp>
      <p:sp>
        <p:nvSpPr>
          <p:cNvPr id="90" name="Shape 90"/>
          <p:cNvSpPr/>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kaler Titel und Text">
    <p:spTree>
      <p:nvGrpSpPr>
        <p:cNvPr id="1" name=""/>
        <p:cNvGrpSpPr/>
        <p:nvPr/>
      </p:nvGrpSpPr>
      <p:grpSpPr>
        <a:xfrm>
          <a:off x="0" y="0"/>
          <a:ext cx="0" cy="0"/>
          <a:chOff x="0" y="0"/>
          <a:chExt cx="0" cy="0"/>
        </a:xfrm>
      </p:grpSpPr>
      <p:sp>
        <p:nvSpPr>
          <p:cNvPr id="98" name="Shape 98"/>
          <p:cNvSpPr/>
          <p:nvPr>
            <p:ph type="title"/>
          </p:nvPr>
        </p:nvSpPr>
        <p:spPr>
          <a:xfrm>
            <a:off x="8724900" y="0"/>
            <a:ext cx="2628900" cy="6542088"/>
          </a:xfrm>
          <a:prstGeom prst="rect">
            <a:avLst/>
          </a:prstGeom>
        </p:spPr>
        <p:txBody>
          <a:bodyPr/>
          <a:lstStyle/>
          <a:p>
            <a:pPr/>
            <a:r>
              <a:t>Titeltext</a:t>
            </a:r>
          </a:p>
        </p:txBody>
      </p:sp>
      <p:sp>
        <p:nvSpPr>
          <p:cNvPr id="99" name="Shape 99"/>
          <p:cNvSpPr/>
          <p:nvPr>
            <p:ph type="body" idx="1"/>
          </p:nvPr>
        </p:nvSpPr>
        <p:spPr>
          <a:xfrm>
            <a:off x="838200" y="365125"/>
            <a:ext cx="7734300" cy="6492875"/>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bg>
      <p:bgPr>
        <a:solidFill>
          <a:srgbClr val="F5F4F2"/>
        </a:solidFill>
      </p:bgPr>
    </p:bg>
    <p:spTree>
      <p:nvGrpSpPr>
        <p:cNvPr id="1" name=""/>
        <p:cNvGrpSpPr/>
        <p:nvPr/>
      </p:nvGrpSpPr>
      <p:grpSpPr>
        <a:xfrm>
          <a:off x="0" y="0"/>
          <a:ext cx="0" cy="0"/>
          <a:chOff x="0" y="0"/>
          <a:chExt cx="0" cy="0"/>
        </a:xfrm>
      </p:grpSpPr>
      <p:sp>
        <p:nvSpPr>
          <p:cNvPr id="107" name="Shape 107"/>
          <p:cNvSpPr/>
          <p:nvPr>
            <p:ph type="sldNum" sz="quarter" idx="2"/>
          </p:nvPr>
        </p:nvSpPr>
        <p:spPr>
          <a:xfrm>
            <a:off x="5943600" y="6172200"/>
            <a:ext cx="2133600" cy="368301"/>
          </a:xfrm>
          <a:prstGeom prst="rect">
            <a:avLst/>
          </a:prstGeom>
        </p:spPr>
        <p:txBody>
          <a:bodyPr wrap="none"/>
          <a:lstStyle>
            <a:lvl1pPr>
              <a:spcBef>
                <a:spcPts val="700"/>
              </a:spcBef>
              <a:defRPr>
                <a:solidFill>
                  <a:srgbClr val="000000"/>
                </a:solidFill>
                <a:latin typeface="Futura Bk"/>
                <a:ea typeface="Futura Bk"/>
                <a:cs typeface="Futura Bk"/>
                <a:sym typeface="Futura B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el und Inhal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Titeltext</a:t>
            </a:r>
          </a:p>
        </p:txBody>
      </p:sp>
      <p:sp>
        <p:nvSpPr>
          <p:cNvPr id="21" name="Shape 21"/>
          <p:cNvSpPr/>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Abschnitts-&#10;überschrift">
    <p:spTree>
      <p:nvGrpSpPr>
        <p:cNvPr id="1" name=""/>
        <p:cNvGrpSpPr/>
        <p:nvPr/>
      </p:nvGrpSpPr>
      <p:grpSpPr>
        <a:xfrm>
          <a:off x="0" y="0"/>
          <a:ext cx="0" cy="0"/>
          <a:chOff x="0" y="0"/>
          <a:chExt cx="0" cy="0"/>
        </a:xfrm>
      </p:grpSpPr>
      <p:sp>
        <p:nvSpPr>
          <p:cNvPr id="29" name="Shape 29"/>
          <p:cNvSpPr/>
          <p:nvPr>
            <p:ph type="title"/>
          </p:nvPr>
        </p:nvSpPr>
        <p:spPr>
          <a:xfrm>
            <a:off x="831850" y="0"/>
            <a:ext cx="10515600" cy="4562475"/>
          </a:xfrm>
          <a:prstGeom prst="rect">
            <a:avLst/>
          </a:prstGeom>
        </p:spPr>
        <p:txBody>
          <a:bodyPr anchor="b"/>
          <a:lstStyle>
            <a:lvl1pPr>
              <a:defRPr sz="6000"/>
            </a:lvl1pPr>
          </a:lstStyle>
          <a:p>
            <a:pPr/>
            <a:r>
              <a:t>Titeltext</a:t>
            </a:r>
          </a:p>
        </p:txBody>
      </p:sp>
      <p:sp>
        <p:nvSpPr>
          <p:cNvPr id="30" name="Shape 30"/>
          <p:cNvSpPr/>
          <p:nvPr>
            <p:ph type="body" sz="half"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Textebene 1</a:t>
            </a:r>
          </a:p>
          <a:p>
            <a:pPr lvl="1"/>
            <a:r>
              <a:t>Textebene 2</a:t>
            </a:r>
          </a:p>
          <a:p>
            <a:pPr lvl="2"/>
            <a:r>
              <a:t>Textebene 3</a:t>
            </a:r>
          </a:p>
          <a:p>
            <a:pPr lvl="3"/>
            <a:r>
              <a:t>Textebene 4</a:t>
            </a:r>
          </a:p>
          <a:p>
            <a:pPr lvl="4"/>
            <a:r>
              <a:t>Textebene 5</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Zwei Inhalte">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Titeltext</a:t>
            </a:r>
          </a:p>
        </p:txBody>
      </p:sp>
      <p:sp>
        <p:nvSpPr>
          <p:cNvPr id="39" name="Shape 39"/>
          <p:cNvSpPr/>
          <p:nvPr>
            <p:ph type="body" sz="half" idx="1"/>
          </p:nvPr>
        </p:nvSpPr>
        <p:spPr>
          <a:xfrm>
            <a:off x="838200" y="1825625"/>
            <a:ext cx="5181600" cy="5032375"/>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Vergleich">
    <p:spTree>
      <p:nvGrpSpPr>
        <p:cNvPr id="1" name=""/>
        <p:cNvGrpSpPr/>
        <p:nvPr/>
      </p:nvGrpSpPr>
      <p:grpSpPr>
        <a:xfrm>
          <a:off x="0" y="0"/>
          <a:ext cx="0" cy="0"/>
          <a:chOff x="0" y="0"/>
          <a:chExt cx="0" cy="0"/>
        </a:xfrm>
      </p:grpSpPr>
      <p:sp>
        <p:nvSpPr>
          <p:cNvPr id="47" name="Shape 47"/>
          <p:cNvSpPr/>
          <p:nvPr>
            <p:ph type="title"/>
          </p:nvPr>
        </p:nvSpPr>
        <p:spPr>
          <a:xfrm>
            <a:off x="839787" y="365125"/>
            <a:ext cx="10515601" cy="1325563"/>
          </a:xfrm>
          <a:prstGeom prst="rect">
            <a:avLst/>
          </a:prstGeom>
        </p:spPr>
        <p:txBody>
          <a:bodyPr/>
          <a:lstStyle/>
          <a:p>
            <a:pPr/>
            <a:r>
              <a:t>Titeltext</a:t>
            </a:r>
          </a:p>
        </p:txBody>
      </p:sp>
      <p:sp>
        <p:nvSpPr>
          <p:cNvPr id="48" name="Shape 48"/>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Textebene 1</a:t>
            </a:r>
          </a:p>
          <a:p>
            <a:pPr lvl="1"/>
            <a:r>
              <a:t>Textebene 2</a:t>
            </a:r>
          </a:p>
          <a:p>
            <a:pPr lvl="2"/>
            <a:r>
              <a:t>Textebene 3</a:t>
            </a:r>
          </a:p>
          <a:p>
            <a:pPr lvl="3"/>
            <a:r>
              <a:t>Textebene 4</a:t>
            </a:r>
          </a:p>
          <a:p>
            <a:pPr lvl="4"/>
            <a:r>
              <a:t>Textebene 5</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Nur Titel">
    <p:spTree>
      <p:nvGrpSpPr>
        <p:cNvPr id="1" name=""/>
        <p:cNvGrpSpPr/>
        <p:nvPr/>
      </p:nvGrpSpPr>
      <p:grpSpPr>
        <a:xfrm>
          <a:off x="0" y="0"/>
          <a:ext cx="0" cy="0"/>
          <a:chOff x="0" y="0"/>
          <a:chExt cx="0" cy="0"/>
        </a:xfrm>
      </p:grpSpPr>
      <p:sp>
        <p:nvSpPr>
          <p:cNvPr id="56" name="Shape 56"/>
          <p:cNvSpPr/>
          <p:nvPr>
            <p:ph type="title"/>
          </p:nvPr>
        </p:nvSpPr>
        <p:spPr>
          <a:xfrm>
            <a:off x="838200" y="365125"/>
            <a:ext cx="10515600" cy="1325563"/>
          </a:xfrm>
          <a:prstGeom prst="rect">
            <a:avLst/>
          </a:prstGeom>
        </p:spPr>
        <p:txBody>
          <a:bodyPr/>
          <a:lstStyle/>
          <a:p>
            <a:pPr/>
            <a:r>
              <a:t>Titeltext</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Leer">
    <p:spTree>
      <p:nvGrpSpPr>
        <p:cNvPr id="1" name=""/>
        <p:cNvGrpSpPr/>
        <p:nvPr/>
      </p:nvGrpSpPr>
      <p:grpSpPr>
        <a:xfrm>
          <a:off x="0" y="0"/>
          <a:ext cx="0" cy="0"/>
          <a:chOff x="0" y="0"/>
          <a:chExt cx="0" cy="0"/>
        </a:xfrm>
      </p:grpSpPr>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Inhalt mit Überschrift">
    <p:spTree>
      <p:nvGrpSpPr>
        <p:cNvPr id="1" name=""/>
        <p:cNvGrpSpPr/>
        <p:nvPr/>
      </p:nvGrpSpPr>
      <p:grpSpPr>
        <a:xfrm>
          <a:off x="0" y="0"/>
          <a:ext cx="0" cy="0"/>
          <a:chOff x="0" y="0"/>
          <a:chExt cx="0" cy="0"/>
        </a:xfrm>
      </p:grpSpPr>
      <p:sp>
        <p:nvSpPr>
          <p:cNvPr id="71" name="Shape 71"/>
          <p:cNvSpPr/>
          <p:nvPr>
            <p:ph type="title"/>
          </p:nvPr>
        </p:nvSpPr>
        <p:spPr>
          <a:xfrm>
            <a:off x="839787" y="0"/>
            <a:ext cx="3932239" cy="2057400"/>
          </a:xfrm>
          <a:prstGeom prst="rect">
            <a:avLst/>
          </a:prstGeom>
        </p:spPr>
        <p:txBody>
          <a:bodyPr anchor="b"/>
          <a:lstStyle>
            <a:lvl1pPr>
              <a:defRPr sz="3200"/>
            </a:lvl1pPr>
          </a:lstStyle>
          <a:p>
            <a:pPr/>
            <a:r>
              <a:t>Titeltext</a:t>
            </a:r>
          </a:p>
        </p:txBody>
      </p:sp>
      <p:sp>
        <p:nvSpPr>
          <p:cNvPr id="72" name="Shape 72"/>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Textebene 1</a:t>
            </a:r>
          </a:p>
          <a:p>
            <a:pPr lvl="1"/>
            <a:r>
              <a:t>Textebene 2</a:t>
            </a:r>
          </a:p>
          <a:p>
            <a:pPr lvl="2"/>
            <a:r>
              <a:t>Textebene 3</a:t>
            </a:r>
          </a:p>
          <a:p>
            <a:pPr lvl="3"/>
            <a:r>
              <a:t>Textebene 4</a:t>
            </a:r>
          </a:p>
          <a:p>
            <a:pPr lvl="4"/>
            <a:r>
              <a:t>Textebene 5</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ild mit Überschrift">
    <p:spTree>
      <p:nvGrpSpPr>
        <p:cNvPr id="1" name=""/>
        <p:cNvGrpSpPr/>
        <p:nvPr/>
      </p:nvGrpSpPr>
      <p:grpSpPr>
        <a:xfrm>
          <a:off x="0" y="0"/>
          <a:ext cx="0" cy="0"/>
          <a:chOff x="0" y="0"/>
          <a:chExt cx="0" cy="0"/>
        </a:xfrm>
      </p:grpSpPr>
      <p:sp>
        <p:nvSpPr>
          <p:cNvPr id="80" name="Shape 80"/>
          <p:cNvSpPr/>
          <p:nvPr>
            <p:ph type="title"/>
          </p:nvPr>
        </p:nvSpPr>
        <p:spPr>
          <a:xfrm>
            <a:off x="839787" y="0"/>
            <a:ext cx="3932239" cy="2057400"/>
          </a:xfrm>
          <a:prstGeom prst="rect">
            <a:avLst/>
          </a:prstGeom>
        </p:spPr>
        <p:txBody>
          <a:bodyPr anchor="b"/>
          <a:lstStyle>
            <a:lvl1pPr>
              <a:defRPr sz="3200"/>
            </a:lvl1pPr>
          </a:lstStyle>
          <a:p>
            <a:pPr/>
            <a:r>
              <a:t>Titeltext</a:t>
            </a:r>
          </a:p>
        </p:txBody>
      </p:sp>
      <p:sp>
        <p:nvSpPr>
          <p:cNvPr id="81" name="Shape 81"/>
          <p:cNvSpPr/>
          <p:nvPr>
            <p:ph type="body" sz="half"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Textebene 1</a:t>
            </a:r>
          </a:p>
          <a:p>
            <a:pPr lvl="1"/>
            <a:r>
              <a:t>Textebene 2</a:t>
            </a:r>
          </a:p>
          <a:p>
            <a:pPr lvl="2"/>
            <a:r>
              <a:t>Textebene 3</a:t>
            </a:r>
          </a:p>
          <a:p>
            <a:pPr lvl="3"/>
            <a:r>
              <a:t>Textebene 4</a:t>
            </a:r>
          </a:p>
          <a:p>
            <a:pPr lvl="4"/>
            <a:r>
              <a:t>Textebene 5</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Titeltext</a:t>
            </a:r>
          </a:p>
        </p:txBody>
      </p:sp>
      <p:sp>
        <p:nvSpPr>
          <p:cNvPr id="3" name="Shape 3"/>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4" name="Shape 4"/>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latin typeface="Georgia"/>
                <a:ea typeface="Georgia"/>
                <a:cs typeface="Georgia"/>
                <a:sym typeface="Georgi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Georgia"/>
          <a:ea typeface="Georgia"/>
          <a:cs typeface="Georgia"/>
          <a:sym typeface="Georgi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Georgia"/>
          <a:ea typeface="Georgia"/>
          <a:cs typeface="Georgia"/>
          <a:sym typeface="Georgi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orethancakes.de" TargetMode="Externa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9900"/>
        </a:solidFill>
      </p:bgPr>
    </p:bg>
    <p:spTree>
      <p:nvGrpSpPr>
        <p:cNvPr id="1" name=""/>
        <p:cNvGrpSpPr/>
        <p:nvPr/>
      </p:nvGrpSpPr>
      <p:grpSpPr>
        <a:xfrm>
          <a:off x="0" y="0"/>
          <a:ext cx="0" cy="0"/>
          <a:chOff x="0" y="0"/>
          <a:chExt cx="0" cy="0"/>
        </a:xfrm>
      </p:grpSpPr>
      <p:sp>
        <p:nvSpPr>
          <p:cNvPr id="116" name="Shape 116"/>
          <p:cNvSpPr/>
          <p:nvPr>
            <p:ph type="subTitle" sz="half" idx="1"/>
          </p:nvPr>
        </p:nvSpPr>
        <p:spPr>
          <a:xfrm>
            <a:off x="467050" y="4536612"/>
            <a:ext cx="9144001" cy="1966556"/>
          </a:xfrm>
          <a:prstGeom prst="rect">
            <a:avLst/>
          </a:prstGeom>
        </p:spPr>
        <p:txBody>
          <a:bodyPr anchor="ctr"/>
          <a:lstStyle/>
          <a:p>
            <a:pPr algn="l" defTabSz="850391">
              <a:lnSpc>
                <a:spcPct val="100000"/>
              </a:lnSpc>
              <a:spcBef>
                <a:spcPts val="900"/>
              </a:spcBef>
              <a:defRPr sz="2232"/>
            </a:pPr>
            <a:r>
              <a:rPr sz="2976">
                <a:effectLst>
                  <a:outerShdw sx="100000" sy="100000" kx="0" ky="0" algn="b" rotWithShape="0" blurRad="35433" dist="35433" dir="2700000">
                    <a:srgbClr val="000000">
                      <a:alpha val="43137"/>
                    </a:srgbClr>
                  </a:outerShdw>
                </a:effectLst>
              </a:rPr>
              <a:t>Gabriele und Lorenz Himer</a:t>
            </a:r>
            <a:endParaRPr sz="2976">
              <a:effectLst>
                <a:outerShdw sx="100000" sy="100000" kx="0" ky="0" algn="b" rotWithShape="0" blurRad="35433" dist="35433" dir="2700000">
                  <a:srgbClr val="000000">
                    <a:alpha val="43137"/>
                  </a:srgbClr>
                </a:outerShdw>
              </a:effectLst>
            </a:endParaRPr>
          </a:p>
          <a:p>
            <a:pPr algn="l" defTabSz="850391">
              <a:lnSpc>
                <a:spcPct val="100000"/>
              </a:lnSpc>
              <a:spcBef>
                <a:spcPts val="900"/>
              </a:spcBef>
              <a:defRPr sz="2232"/>
            </a:pPr>
            <a:r>
              <a:rPr>
                <a:solidFill>
                  <a:srgbClr val="FFFFFF"/>
                </a:solidFill>
                <a:effectLst>
                  <a:outerShdw sx="100000" sy="100000" kx="0" ky="0" algn="b" rotWithShape="0" blurRad="35433" dist="35433" dir="2700000">
                    <a:srgbClr val="000000">
                      <a:alpha val="43137"/>
                    </a:srgbClr>
                  </a:outerShdw>
                </a:effectLst>
                <a:latin typeface="Wingdings-Regular"/>
                <a:ea typeface="Wingdings-Regular"/>
                <a:cs typeface="Wingdings-Regular"/>
                <a:sym typeface="Wingdings-Regular"/>
              </a:rPr>
              <a:t>☎ </a:t>
            </a:r>
            <a:r>
              <a:rPr>
                <a:solidFill>
                  <a:srgbClr val="FFFFFF"/>
                </a:solidFill>
                <a:effectLst>
                  <a:outerShdw sx="100000" sy="100000" kx="0" ky="0" algn="b" rotWithShape="0" blurRad="35433" dist="35433" dir="2700000">
                    <a:srgbClr val="000000">
                      <a:alpha val="43137"/>
                    </a:srgbClr>
                  </a:outerShdw>
                </a:effectLst>
              </a:rPr>
              <a:t>0151 / 4051 3738</a:t>
            </a:r>
            <a:endParaRPr>
              <a:solidFill>
                <a:srgbClr val="FFFFFF"/>
              </a:solidFill>
              <a:effectLst>
                <a:outerShdw sx="100000" sy="100000" kx="0" ky="0" algn="b" rotWithShape="0" blurRad="35433" dist="35433" dir="2700000">
                  <a:srgbClr val="000000">
                    <a:alpha val="43137"/>
                  </a:srgbClr>
                </a:outerShdw>
              </a:effectLst>
            </a:endParaRPr>
          </a:p>
          <a:p>
            <a:pPr marL="318897" indent="-318897" algn="l" defTabSz="850391">
              <a:lnSpc>
                <a:spcPct val="100000"/>
              </a:lnSpc>
              <a:spcBef>
                <a:spcPts val="900"/>
              </a:spcBef>
              <a:buClr>
                <a:srgbClr val="FFFFFF"/>
              </a:buClr>
              <a:buSzPct val="100000"/>
              <a:buFont typeface="Wingdings-Regular"/>
              <a:buChar char="✉"/>
              <a:defRPr sz="2232"/>
            </a:pPr>
            <a:r>
              <a:rPr>
                <a:solidFill>
                  <a:srgbClr val="FFFFFF"/>
                </a:solidFill>
                <a:effectLst>
                  <a:outerShdw sx="100000" sy="100000" kx="0" ky="0" algn="b" rotWithShape="0" blurRad="35433" dist="35433" dir="2700000">
                    <a:srgbClr val="000000">
                      <a:alpha val="43137"/>
                    </a:srgbClr>
                  </a:outerShdw>
                </a:effectLst>
              </a:rPr>
              <a:t>    lorenz_himer@web.de</a:t>
            </a:r>
            <a:endParaRPr>
              <a:solidFill>
                <a:srgbClr val="FFFFFF"/>
              </a:solidFill>
              <a:effectLst>
                <a:outerShdw sx="100000" sy="100000" kx="0" ky="0" algn="b" rotWithShape="0" blurRad="35433" dist="35433" dir="2700000">
                  <a:srgbClr val="000000">
                    <a:alpha val="43137"/>
                  </a:srgbClr>
                </a:outerShdw>
              </a:effectLst>
            </a:endParaRPr>
          </a:p>
          <a:p>
            <a:pPr algn="l" defTabSz="850391">
              <a:lnSpc>
                <a:spcPct val="100000"/>
              </a:lnSpc>
              <a:spcBef>
                <a:spcPts val="900"/>
              </a:spcBef>
              <a:defRPr sz="2232"/>
            </a:pPr>
            <a:r>
              <a:rPr>
                <a:solidFill>
                  <a:srgbClr val="FFFFFF"/>
                </a:solidFill>
                <a:effectLst>
                  <a:outerShdw sx="100000" sy="100000" kx="0" ky="0" algn="b" rotWithShape="0" blurRad="35433" dist="35433" dir="2700000">
                    <a:srgbClr val="000000">
                      <a:alpha val="43137"/>
                    </a:srgbClr>
                  </a:outerShdw>
                </a:effectLst>
              </a:rPr>
              <a:t>         </a:t>
            </a:r>
            <a:r>
              <a:rPr u="sng">
                <a:solidFill>
                  <a:srgbClr val="0563C1"/>
                </a:solidFill>
                <a:uFill>
                  <a:solidFill>
                    <a:srgbClr val="0563C1"/>
                  </a:solidFill>
                </a:uFill>
                <a:hlinkClick r:id="rId2" invalidUrl="" action="" tgtFrame="" tooltip="" history="1" highlightClick="0" endSnd="0"/>
              </a:rPr>
              <a:t>www.morethancakes.de</a:t>
            </a:r>
          </a:p>
        </p:txBody>
      </p:sp>
      <p:pic>
        <p:nvPicPr>
          <p:cNvPr id="117" name="image1.png"/>
          <p:cNvPicPr>
            <a:picLocks noChangeAspect="1"/>
          </p:cNvPicPr>
          <p:nvPr/>
        </p:nvPicPr>
        <p:blipFill>
          <a:blip r:embed="rId3">
            <a:extLst/>
          </a:blip>
          <a:stretch>
            <a:fillRect/>
          </a:stretch>
        </p:blipFill>
        <p:spPr>
          <a:xfrm>
            <a:off x="458912" y="6045539"/>
            <a:ext cx="499100" cy="499099"/>
          </a:xfrm>
          <a:prstGeom prst="rect">
            <a:avLst/>
          </a:prstGeom>
          <a:ln w="12700">
            <a:miter lim="400000"/>
          </a:ln>
        </p:spPr>
      </p:pic>
      <p:sp>
        <p:nvSpPr>
          <p:cNvPr id="118" name="Shape 118"/>
          <p:cNvSpPr/>
          <p:nvPr/>
        </p:nvSpPr>
        <p:spPr>
          <a:xfrm>
            <a:off x="458912" y="274145"/>
            <a:ext cx="11620794" cy="204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6000">
                <a:latin typeface="Georgia"/>
                <a:ea typeface="Georgia"/>
                <a:cs typeface="Georgia"/>
                <a:sym typeface="Georgia"/>
              </a:defRPr>
            </a:pPr>
            <a:r>
              <a:rPr sz="4800">
                <a:effectLst>
                  <a:outerShdw sx="100000" sy="100000" kx="0" ky="0" algn="b" rotWithShape="0" blurRad="38100" dist="38100" dir="2700000">
                    <a:srgbClr val="000000">
                      <a:alpha val="43137"/>
                    </a:srgbClr>
                  </a:outerShdw>
                </a:effectLst>
              </a:rPr>
              <a:t>Aspekte der </a:t>
            </a:r>
            <a:endParaRPr sz="4800">
              <a:effectLst>
                <a:outerShdw sx="100000" sy="100000" kx="0" ky="0" algn="b" rotWithShape="0" blurRad="38100" dist="38100" dir="2700000">
                  <a:srgbClr val="000000">
                    <a:alpha val="43137"/>
                  </a:srgbClr>
                </a:outerShdw>
              </a:effectLst>
            </a:endParaRPr>
          </a:p>
          <a:p>
            <a:pPr>
              <a:lnSpc>
                <a:spcPct val="90000"/>
              </a:lnSpc>
              <a:defRPr sz="6000">
                <a:latin typeface="Georgia"/>
                <a:ea typeface="Georgia"/>
                <a:cs typeface="Georgia"/>
                <a:sym typeface="Georgia"/>
              </a:defRPr>
            </a:pPr>
            <a:r>
              <a:rPr sz="4800">
                <a:effectLst>
                  <a:outerShdw sx="100000" sy="100000" kx="0" ky="0" algn="b" rotWithShape="0" blurRad="38100" dist="38100" dir="2700000">
                    <a:srgbClr val="000000">
                      <a:alpha val="43137"/>
                    </a:srgbClr>
                  </a:outerShdw>
                </a:effectLst>
              </a:rPr>
              <a:t>Betrieblichen Altersversorgung </a:t>
            </a:r>
            <a:endParaRPr sz="4800">
              <a:effectLst>
                <a:outerShdw sx="100000" sy="100000" kx="0" ky="0" algn="b" rotWithShape="0" blurRad="38100" dist="38100" dir="2700000">
                  <a:srgbClr val="000000">
                    <a:alpha val="43137"/>
                  </a:srgbClr>
                </a:outerShdw>
              </a:effectLst>
            </a:endParaRPr>
          </a:p>
          <a:p>
            <a:pPr>
              <a:lnSpc>
                <a:spcPct val="90000"/>
              </a:lnSpc>
              <a:defRPr sz="6000">
                <a:latin typeface="Georgia"/>
                <a:ea typeface="Georgia"/>
                <a:cs typeface="Georgia"/>
                <a:sym typeface="Georgia"/>
              </a:defRPr>
            </a:pPr>
            <a:r>
              <a:rPr sz="4800">
                <a:effectLst>
                  <a:outerShdw sx="100000" sy="100000" kx="0" ky="0" algn="b" rotWithShape="0" blurRad="38100" dist="38100" dir="2700000">
                    <a:srgbClr val="000000">
                      <a:alpha val="43137"/>
                    </a:srgbClr>
                  </a:outerShdw>
                </a:effectLst>
              </a:rPr>
              <a:t>beim Betriebsübergang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nvSpPr>
        <p:spPr>
          <a:xfrm>
            <a:off x="308007" y="486861"/>
            <a:ext cx="11858221"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bAV Direktzusage EDS Plan A ab Alter 65 </a:t>
            </a:r>
          </a:p>
        </p:txBody>
      </p:sp>
      <p:sp>
        <p:nvSpPr>
          <p:cNvPr id="164" name="Shape 16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5" name="Shape 165"/>
          <p:cNvSpPr/>
          <p:nvPr/>
        </p:nvSpPr>
        <p:spPr>
          <a:xfrm>
            <a:off x="436345" y="1462662"/>
            <a:ext cx="11319310" cy="52044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100% durch HPE finanziert </a:t>
            </a:r>
          </a:p>
          <a:p>
            <a:pPr marL="457200" indent="-457200">
              <a:lnSpc>
                <a:spcPct val="120000"/>
              </a:lnSpc>
              <a:buSzPct val="100000"/>
              <a:buFont typeface="Wingdings-Regular"/>
              <a:buChar char="➲"/>
              <a:defRPr sz="3200">
                <a:latin typeface="Georgia"/>
                <a:ea typeface="Georgia"/>
                <a:cs typeface="Georgia"/>
                <a:sym typeface="Georgia"/>
              </a:defRPr>
            </a:pPr>
            <a:r>
              <a:t>Leistungsarten (Alters-, Invaliden-,Hinterbliebenenversorgung)</a:t>
            </a:r>
          </a:p>
          <a:p>
            <a:pPr marL="457200" indent="-457200">
              <a:lnSpc>
                <a:spcPct val="120000"/>
              </a:lnSpc>
              <a:buSzPct val="100000"/>
              <a:buFont typeface="Wingdings-Regular"/>
              <a:buChar char="➲"/>
              <a:defRPr sz="3200">
                <a:latin typeface="Georgia"/>
                <a:ea typeface="Georgia"/>
                <a:cs typeface="Georgia"/>
                <a:sym typeface="Georgia"/>
              </a:defRPr>
            </a:pPr>
            <a:r>
              <a:t>Berechnungsformel (grob)</a:t>
            </a:r>
          </a:p>
          <a:p>
            <a:pPr lvl="1" marL="914400" indent="-457200">
              <a:lnSpc>
                <a:spcPct val="120000"/>
              </a:lnSpc>
              <a:buSzPct val="100000"/>
              <a:buFont typeface="Wingdings-Regular"/>
              <a:buChar char="➲"/>
              <a:defRPr sz="2600">
                <a:latin typeface="Georgia"/>
                <a:ea typeface="Georgia"/>
                <a:cs typeface="Georgia"/>
                <a:sym typeface="Georgia"/>
              </a:defRPr>
            </a:pPr>
            <a:r>
              <a:t>0,8%   x    DJ*   x    Einkommen (E), falls E &lt; BBG</a:t>
            </a:r>
          </a:p>
          <a:p>
            <a:pPr lvl="1" marL="914400" indent="-457200">
              <a:lnSpc>
                <a:spcPct val="120000"/>
              </a:lnSpc>
              <a:buSzPct val="100000"/>
              <a:buFont typeface="Wingdings-Regular"/>
              <a:buChar char="➲"/>
              <a:defRPr sz="2600">
                <a:latin typeface="Georgia"/>
                <a:ea typeface="Georgia"/>
                <a:cs typeface="Georgia"/>
                <a:sym typeface="Georgia"/>
              </a:defRPr>
            </a:pPr>
            <a:r>
              <a:t>1,4%   x    DJ   x    Einkommen (E), falls E &gt; BBG*</a:t>
            </a:r>
          </a:p>
          <a:p>
            <a:pPr lvl="1" marL="828675" indent="-371475">
              <a:lnSpc>
                <a:spcPct val="120000"/>
              </a:lnSpc>
              <a:buSzPct val="100000"/>
              <a:buFont typeface="Wingdings-Regular"/>
              <a:buChar char="➲"/>
              <a:defRPr sz="3200">
                <a:latin typeface="Georgia"/>
                <a:ea typeface="Georgia"/>
                <a:cs typeface="Georgia"/>
                <a:sym typeface="Georgia"/>
              </a:defRPr>
            </a:pPr>
            <a:r>
              <a:rPr sz="2600"/>
              <a:t>Einkommen = Grundbezüge des Monats Januar vor dem Ausscheiden des Mitarbeiters</a:t>
            </a:r>
            <a:endParaRPr sz="2600"/>
          </a:p>
          <a:p>
            <a:pPr lvl="1" marL="541421" indent="-160421">
              <a:spcBef>
                <a:spcPts val="900"/>
              </a:spcBef>
              <a:buSzPct val="100000"/>
              <a:buChar char="*"/>
              <a:defRPr sz="1600">
                <a:latin typeface="Futura Bk"/>
                <a:ea typeface="Futura Bk"/>
                <a:cs typeface="Futura Bk"/>
                <a:sym typeface="Futura Bk"/>
              </a:defRPr>
            </a:pPr>
            <a:r>
              <a:t>maximal 30 Dienstjahre</a:t>
            </a:r>
          </a:p>
          <a:p>
            <a:pPr lvl="1" marL="541421" indent="-160421">
              <a:spcBef>
                <a:spcPts val="900"/>
              </a:spcBef>
              <a:buSzPct val="100000"/>
              <a:buChar char="*"/>
              <a:defRPr sz="1600">
                <a:latin typeface="Futura Bk"/>
                <a:ea typeface="Futura Bk"/>
                <a:cs typeface="Futura Bk"/>
                <a:sym typeface="Futura Bk"/>
              </a:defRPr>
            </a:pPr>
            <a:r>
              <a:t>0,8% für die E bis zur BBG, 1,4% nur für die E über der BBG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308007" y="486860"/>
            <a:ext cx="1082580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Zusatzversorgungsplan ab Alter 63 </a:t>
            </a:r>
          </a:p>
        </p:txBody>
      </p:sp>
      <p:sp>
        <p:nvSpPr>
          <p:cNvPr id="168" name="Shape 16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9" name="Shape 169"/>
          <p:cNvSpPr/>
          <p:nvPr/>
        </p:nvSpPr>
        <p:spPr>
          <a:xfrm>
            <a:off x="436345" y="1462662"/>
            <a:ext cx="11319310" cy="3855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Umwandlung von </a:t>
            </a:r>
          </a:p>
          <a:p>
            <a:pPr lvl="1" marL="914400" indent="-457200">
              <a:lnSpc>
                <a:spcPct val="120000"/>
              </a:lnSpc>
              <a:buSzPct val="100000"/>
              <a:buFont typeface="Wingdings-Regular"/>
              <a:buChar char="➲"/>
              <a:defRPr sz="2600">
                <a:latin typeface="Georgia"/>
                <a:ea typeface="Georgia"/>
                <a:cs typeface="Georgia"/>
                <a:sym typeface="Georgia"/>
              </a:defRPr>
            </a:pPr>
            <a:r>
              <a:t>Urlaubsgeld, betrieblicher Sonderzahlung (Weihnachtsgeld) und variable Gehaltsbestandteile </a:t>
            </a:r>
          </a:p>
          <a:p>
            <a:pPr lvl="1" marL="914400" indent="-457200">
              <a:lnSpc>
                <a:spcPct val="120000"/>
              </a:lnSpc>
              <a:buSzPct val="100000"/>
              <a:buFont typeface="Wingdings-Regular"/>
              <a:buChar char="➲"/>
              <a:defRPr sz="2600">
                <a:latin typeface="Georgia"/>
                <a:ea typeface="Georgia"/>
                <a:cs typeface="Georgia"/>
                <a:sym typeface="Georgia"/>
              </a:defRPr>
            </a:pPr>
            <a:r>
              <a:t>25%, 50%, 75% oder 100%</a:t>
            </a:r>
          </a:p>
          <a:p>
            <a:pPr lvl="1" marL="914400" indent="-457200">
              <a:lnSpc>
                <a:spcPct val="120000"/>
              </a:lnSpc>
              <a:buSzPct val="100000"/>
              <a:buFont typeface="Wingdings-Regular"/>
              <a:buChar char="➲"/>
              <a:defRPr sz="2600">
                <a:latin typeface="Georgia"/>
                <a:ea typeface="Georgia"/>
                <a:cs typeface="Georgia"/>
                <a:sym typeface="Georgia"/>
              </a:defRPr>
            </a:pPr>
            <a:r>
              <a:t>Verzinsung 6% während der Ansparphase</a:t>
            </a:r>
          </a:p>
          <a:p>
            <a:pPr marL="457200" indent="-457200">
              <a:lnSpc>
                <a:spcPct val="120000"/>
              </a:lnSpc>
              <a:buSzPct val="100000"/>
              <a:buFont typeface="Wingdings-Regular"/>
              <a:buChar char="➲"/>
              <a:defRPr sz="3200">
                <a:latin typeface="Georgia"/>
                <a:ea typeface="Georgia"/>
                <a:cs typeface="Georgia"/>
                <a:sym typeface="Georgia"/>
              </a:defRPr>
            </a:pPr>
            <a:r>
              <a:t>Versorgungskapital</a:t>
            </a:r>
          </a:p>
          <a:p>
            <a:pPr lvl="1" marL="914400" indent="-457200">
              <a:lnSpc>
                <a:spcPct val="120000"/>
              </a:lnSpc>
              <a:buSzPct val="100000"/>
              <a:buFont typeface="Wingdings-Regular"/>
              <a:buChar char="➲"/>
              <a:defRPr sz="2600">
                <a:latin typeface="Georgia"/>
                <a:ea typeface="Georgia"/>
                <a:cs typeface="Georgia"/>
                <a:sym typeface="Georgia"/>
              </a:defRPr>
            </a:pPr>
            <a:r>
              <a:t>Auszahlung in 6 gleichen Jahresraten + Zinsen</a:t>
            </a:r>
          </a:p>
          <a:p>
            <a:pPr lvl="1" marL="914400" indent="-457200">
              <a:lnSpc>
                <a:spcPct val="120000"/>
              </a:lnSpc>
              <a:buSzPct val="100000"/>
              <a:buFont typeface="Wingdings-Regular"/>
              <a:buChar char="➲"/>
              <a:defRPr sz="2600">
                <a:latin typeface="Georgia"/>
                <a:ea typeface="Georgia"/>
                <a:cs typeface="Georgia"/>
                <a:sym typeface="Georgia"/>
              </a:defRPr>
            </a:pPr>
            <a:r>
              <a:t>Verzinsung 6% während der Auszahlungsphase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nvSpPr>
        <p:spPr>
          <a:xfrm>
            <a:off x="308007" y="486860"/>
            <a:ext cx="1082580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Ein Gefühl für „Zahlen“ </a:t>
            </a:r>
          </a:p>
        </p:txBody>
      </p:sp>
      <p:sp>
        <p:nvSpPr>
          <p:cNvPr id="172" name="Shape 1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3" name="Shape 173"/>
          <p:cNvSpPr/>
          <p:nvPr/>
        </p:nvSpPr>
        <p:spPr>
          <a:xfrm>
            <a:off x="436345" y="1462662"/>
            <a:ext cx="11319310" cy="3124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Ein 62 jähriger hat einen Rentenanspruch in Höhe von monatlich 1.000 Euro. Dies bedeutet einen Barwert von … bei einer Zahlungsdauer von 20 Jahren und Zinssatz von …</a:t>
            </a:r>
          </a:p>
          <a:p>
            <a:pPr marL="457200" indent="-457200">
              <a:lnSpc>
                <a:spcPct val="120000"/>
              </a:lnSpc>
              <a:buSzPct val="100000"/>
              <a:buFont typeface="Wingdings-Regular"/>
              <a:buChar char="➲"/>
              <a:defRPr sz="3200">
                <a:latin typeface="Georgia"/>
                <a:ea typeface="Georgia"/>
                <a:cs typeface="Georgia"/>
                <a:sym typeface="Georgia"/>
              </a:defRPr>
            </a:pPr>
          </a:p>
          <a:p>
            <a:pPr lvl="1" marL="914400" indent="-457200">
              <a:lnSpc>
                <a:spcPct val="120000"/>
              </a:lnSpc>
              <a:buSzPct val="100000"/>
              <a:buFont typeface="Wingdings-Regular"/>
              <a:buChar char="➲"/>
              <a:defRPr sz="2600">
                <a:latin typeface="Georgia"/>
                <a:ea typeface="Georgia"/>
                <a:cs typeface="Georgia"/>
                <a:sym typeface="Georgia"/>
              </a:defRPr>
            </a:pPr>
          </a:p>
        </p:txBody>
      </p:sp>
      <p:graphicFrame>
        <p:nvGraphicFramePr>
          <p:cNvPr id="174" name="Table 174"/>
          <p:cNvGraphicFramePr/>
          <p:nvPr/>
        </p:nvGraphicFramePr>
        <p:xfrm>
          <a:off x="1003753" y="3392239"/>
          <a:ext cx="4914512" cy="350838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38205"/>
                <a:gridCol w="2438205"/>
              </a:tblGrid>
              <a:tr h="408043">
                <a:tc>
                  <a:txBody>
                    <a:bodyPr/>
                    <a:lstStyle/>
                    <a:p>
                      <a:pPr algn="ctr" defTabSz="457200">
                        <a:defRPr b="0" i="0" sz="1800"/>
                      </a:pPr>
                      <a:r>
                        <a:rPr sz="1900">
                          <a:latin typeface="+mj-lt"/>
                          <a:ea typeface="+mj-ea"/>
                          <a:cs typeface="+mj-cs"/>
                          <a:sym typeface="Helvetica"/>
                        </a:rPr>
                        <a:t>Zinssatz</a:t>
                      </a:r>
                    </a:p>
                  </a:txBody>
                  <a:tcPr marL="50800" marR="50800" marT="50800" marB="50800" anchor="t" anchorCtr="0" horzOverflow="overflow">
                    <a:lnL w="38100">
                      <a:solidFill>
                        <a:srgbClr val="000000"/>
                      </a:solidFill>
                      <a:miter lim="400000"/>
                    </a:lnL>
                    <a:lnR w="4445">
                      <a:solidFill>
                        <a:srgbClr val="000000"/>
                      </a:solidFill>
                      <a:miter lim="400000"/>
                    </a:lnR>
                    <a:lnT w="38100">
                      <a:solidFill>
                        <a:srgbClr val="000000"/>
                      </a:solidFill>
                      <a:miter lim="400000"/>
                    </a:lnT>
                    <a:lnB w="4445">
                      <a:solidFill>
                        <a:srgbClr val="000000"/>
                      </a:solidFill>
                      <a:miter lim="400000"/>
                    </a:lnB>
                    <a:solidFill>
                      <a:srgbClr val="BFBFBF"/>
                    </a:solidFill>
                  </a:tcPr>
                </a:tc>
                <a:tc>
                  <a:txBody>
                    <a:bodyPr/>
                    <a:lstStyle/>
                    <a:p>
                      <a:pPr algn="ctr" defTabSz="457200">
                        <a:defRPr b="0" i="0" sz="1800"/>
                      </a:pPr>
                      <a:r>
                        <a:rPr sz="1900">
                          <a:latin typeface="+mj-lt"/>
                          <a:ea typeface="+mj-ea"/>
                          <a:cs typeface="+mj-cs"/>
                          <a:sym typeface="Helvetica"/>
                        </a:rPr>
                        <a:t>Barwert</a:t>
                      </a:r>
                    </a:p>
                  </a:txBody>
                  <a:tcPr marL="50800" marR="50800" marT="50800" marB="50800" anchor="t" anchorCtr="0" horzOverflow="overflow">
                    <a:lnL w="4445">
                      <a:solidFill>
                        <a:srgbClr val="000000"/>
                      </a:solidFill>
                      <a:miter lim="400000"/>
                    </a:lnL>
                    <a:lnR w="38100">
                      <a:solidFill>
                        <a:srgbClr val="000000"/>
                      </a:solidFill>
                      <a:miter lim="400000"/>
                    </a:lnR>
                    <a:lnT w="38100">
                      <a:solidFill>
                        <a:srgbClr val="000000"/>
                      </a:solidFill>
                      <a:miter lim="400000"/>
                    </a:lnT>
                    <a:lnB w="4445">
                      <a:solidFill>
                        <a:srgbClr val="000000"/>
                      </a:solidFill>
                      <a:miter lim="400000"/>
                    </a:lnB>
                    <a:solidFill>
                      <a:srgbClr val="BFBFBF"/>
                    </a:solidFill>
                  </a:tcPr>
                </a:tc>
              </a:tr>
              <a:tr h="383099">
                <a:tc>
                  <a:txBody>
                    <a:bodyPr/>
                    <a:lstStyle/>
                    <a:p>
                      <a:pPr algn="ctr" defTabSz="457200">
                        <a:defRPr b="0" i="0" sz="1800"/>
                      </a:pPr>
                      <a:r>
                        <a:rPr sz="1900">
                          <a:latin typeface="+mj-lt"/>
                          <a:ea typeface="+mj-ea"/>
                          <a:cs typeface="+mj-cs"/>
                          <a:sym typeface="Helvetica"/>
                        </a:rPr>
                        <a:t>0 %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240.000,00 €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1 %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217.441,27 €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2 %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197.674,03 €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3 %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180.310,91 €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4 %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165.021,86 €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5 %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151.525,31 €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408043">
                <a:tc>
                  <a:txBody>
                    <a:bodyPr/>
                    <a:lstStyle/>
                    <a:p>
                      <a:pPr algn="ctr" defTabSz="457200">
                        <a:defRPr b="0" i="0" sz="1800"/>
                      </a:pPr>
                      <a:r>
                        <a:rPr sz="1900">
                          <a:latin typeface="+mj-lt"/>
                          <a:ea typeface="+mj-ea"/>
                          <a:cs typeface="+mj-cs"/>
                          <a:sym typeface="Helvetica"/>
                        </a:rPr>
                        <a:t>6 %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38100">
                      <a:solidFill>
                        <a:srgbClr val="000000"/>
                      </a:solidFill>
                      <a:miter lim="400000"/>
                    </a:lnB>
                    <a:noFill/>
                  </a:tcPr>
                </a:tc>
                <a:tc>
                  <a:txBody>
                    <a:bodyPr/>
                    <a:lstStyle/>
                    <a:p>
                      <a:pPr algn="ctr" defTabSz="457200">
                        <a:defRPr b="0" i="0" sz="1800"/>
                      </a:pPr>
                      <a:r>
                        <a:rPr sz="1900">
                          <a:latin typeface="+mj-lt"/>
                          <a:ea typeface="+mj-ea"/>
                          <a:cs typeface="+mj-cs"/>
                          <a:sym typeface="Helvetica"/>
                        </a:rPr>
                        <a:t>139.580,77 €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38100">
                      <a:solidFill>
                        <a:srgbClr val="000000"/>
                      </a:solidFill>
                      <a:miter lim="400000"/>
                    </a:lnB>
                    <a:noFill/>
                  </a:tcPr>
                </a:tc>
              </a:tr>
            </a:tbl>
          </a:graphicData>
        </a:graphic>
      </p:graphicFrame>
      <p:sp>
        <p:nvSpPr>
          <p:cNvPr id="175" name="Shape 175"/>
          <p:cNvSpPr/>
          <p:nvPr/>
        </p:nvSpPr>
        <p:spPr>
          <a:xfrm>
            <a:off x="6048052" y="3360515"/>
            <a:ext cx="5872520" cy="184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914400" indent="-457200">
              <a:lnSpc>
                <a:spcPct val="120000"/>
              </a:lnSpc>
              <a:buSzPct val="100000"/>
              <a:buFont typeface="Wingdings-Regular"/>
              <a:buChar char="➲"/>
              <a:defRPr sz="2600">
                <a:latin typeface="Georgia"/>
                <a:ea typeface="Georgia"/>
                <a:cs typeface="Georgia"/>
                <a:sym typeface="Georgia"/>
              </a:defRPr>
            </a:pPr>
            <a:r>
              <a:t>Wer trägt das Zinsrisiko während der Auszahlungsphase?</a:t>
            </a:r>
          </a:p>
          <a:p>
            <a:pPr lvl="1" marL="914400" indent="-457200">
              <a:lnSpc>
                <a:spcPct val="120000"/>
              </a:lnSpc>
              <a:buSzPct val="100000"/>
              <a:buFont typeface="Wingdings-Regular"/>
              <a:buChar char="➲"/>
              <a:defRPr sz="2600">
                <a:latin typeface="Georgia"/>
                <a:ea typeface="Georgia"/>
                <a:cs typeface="Georgia"/>
                <a:sym typeface="Georgia"/>
              </a:defRPr>
            </a:pPr>
            <a:r>
              <a:t>HPE oder Partner oder …</a:t>
            </a:r>
          </a:p>
          <a:p>
            <a:pPr lvl="4" indent="914400">
              <a:lnSpc>
                <a:spcPct val="120000"/>
              </a:lnSpc>
              <a:defRPr sz="2600">
                <a:latin typeface="Georgia"/>
                <a:ea typeface="Georgia"/>
                <a:cs typeface="Georgia"/>
                <a:sym typeface="Georgia"/>
              </a:defRPr>
            </a:pPr>
            <a:r>
              <a:t>sogar der Mitarbeiter?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308007" y="486860"/>
            <a:ext cx="1082580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Man ist aber jünger !</a:t>
            </a:r>
          </a:p>
        </p:txBody>
      </p:sp>
      <p:sp>
        <p:nvSpPr>
          <p:cNvPr id="178" name="Shape 17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 name="Shape 179"/>
          <p:cNvSpPr/>
          <p:nvPr/>
        </p:nvSpPr>
        <p:spPr>
          <a:xfrm>
            <a:off x="436345" y="1282961"/>
            <a:ext cx="11319310" cy="3124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Ein 52 jähriger hat schon eine bAV ab 62 in Höhe von monatlich 1.000 Euro nach Mercer erworben. Wie hoch ist der Barwert bei einer Zahlungsdauer von 20 Jahren?</a:t>
            </a:r>
          </a:p>
          <a:p>
            <a:pPr marL="457200" indent="-457200">
              <a:lnSpc>
                <a:spcPct val="120000"/>
              </a:lnSpc>
              <a:buSzPct val="100000"/>
              <a:buFont typeface="Wingdings-Regular"/>
              <a:buChar char="➲"/>
              <a:defRPr sz="3200">
                <a:latin typeface="Georgia"/>
                <a:ea typeface="Georgia"/>
                <a:cs typeface="Georgia"/>
                <a:sym typeface="Georgia"/>
              </a:defRPr>
            </a:pPr>
          </a:p>
          <a:p>
            <a:pPr lvl="1" marL="914400" indent="-457200">
              <a:lnSpc>
                <a:spcPct val="120000"/>
              </a:lnSpc>
              <a:buSzPct val="100000"/>
              <a:buFont typeface="Wingdings-Regular"/>
              <a:buChar char="➲"/>
              <a:defRPr sz="2600">
                <a:latin typeface="Georgia"/>
                <a:ea typeface="Georgia"/>
                <a:cs typeface="Georgia"/>
                <a:sym typeface="Georgia"/>
              </a:defRPr>
            </a:pPr>
          </a:p>
        </p:txBody>
      </p:sp>
      <p:sp>
        <p:nvSpPr>
          <p:cNvPr id="180" name="Shape 180"/>
          <p:cNvSpPr/>
          <p:nvPr/>
        </p:nvSpPr>
        <p:spPr>
          <a:xfrm>
            <a:off x="6048052" y="3360515"/>
            <a:ext cx="5872520"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914400" indent="-457200">
              <a:lnSpc>
                <a:spcPct val="120000"/>
              </a:lnSpc>
              <a:buSzPct val="100000"/>
              <a:buFont typeface="Wingdings-Regular"/>
              <a:buChar char="➲"/>
              <a:defRPr sz="2600">
                <a:latin typeface="Georgia"/>
                <a:ea typeface="Georgia"/>
                <a:cs typeface="Georgia"/>
                <a:sym typeface="Georgia"/>
              </a:defRPr>
            </a:pPr>
            <a:r>
              <a:t>Frage: Was hat HP konkret in diesem Fall in die Rückstellungen verbucht?</a:t>
            </a:r>
          </a:p>
        </p:txBody>
      </p:sp>
      <p:graphicFrame>
        <p:nvGraphicFramePr>
          <p:cNvPr id="181" name="Table 181"/>
          <p:cNvGraphicFramePr/>
          <p:nvPr/>
        </p:nvGraphicFramePr>
        <p:xfrm>
          <a:off x="962284" y="3350769"/>
          <a:ext cx="4914512" cy="350838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38205"/>
                <a:gridCol w="2438205"/>
              </a:tblGrid>
              <a:tr h="408043">
                <a:tc>
                  <a:txBody>
                    <a:bodyPr/>
                    <a:lstStyle/>
                    <a:p>
                      <a:pPr algn="ctr" defTabSz="457200">
                        <a:defRPr b="0" i="0" sz="1800"/>
                      </a:pPr>
                      <a:r>
                        <a:rPr sz="1900">
                          <a:latin typeface="+mj-lt"/>
                          <a:ea typeface="+mj-ea"/>
                          <a:cs typeface="+mj-cs"/>
                          <a:sym typeface="Helvetica"/>
                        </a:rPr>
                        <a:t>Einsatz</a:t>
                      </a:r>
                    </a:p>
                  </a:txBody>
                  <a:tcPr marL="50800" marR="50800" marT="50800" marB="50800" anchor="t" anchorCtr="0" horzOverflow="overflow">
                    <a:lnL w="38100">
                      <a:solidFill>
                        <a:srgbClr val="000000"/>
                      </a:solidFill>
                      <a:miter lim="400000"/>
                    </a:lnL>
                    <a:lnR w="4445">
                      <a:solidFill>
                        <a:srgbClr val="000000"/>
                      </a:solidFill>
                      <a:miter lim="400000"/>
                    </a:lnR>
                    <a:lnT w="38100">
                      <a:solidFill>
                        <a:srgbClr val="000000"/>
                      </a:solidFill>
                      <a:miter lim="400000"/>
                    </a:lnT>
                    <a:lnB w="4445">
                      <a:solidFill>
                        <a:srgbClr val="000000"/>
                      </a:solidFill>
                      <a:miter lim="400000"/>
                    </a:lnB>
                    <a:solidFill>
                      <a:srgbClr val="BFBFBF"/>
                    </a:solidFill>
                  </a:tcPr>
                </a:tc>
                <a:tc>
                  <a:txBody>
                    <a:bodyPr/>
                    <a:lstStyle/>
                    <a:p>
                      <a:pPr algn="ctr" defTabSz="457200">
                        <a:defRPr b="0" i="0" sz="1800"/>
                      </a:pPr>
                      <a:r>
                        <a:rPr sz="1900">
                          <a:latin typeface="+mj-lt"/>
                          <a:ea typeface="+mj-ea"/>
                          <a:cs typeface="+mj-cs"/>
                          <a:sym typeface="Helvetica"/>
                        </a:rPr>
                        <a:t>Barwert</a:t>
                      </a:r>
                    </a:p>
                  </a:txBody>
                  <a:tcPr marL="50800" marR="50800" marT="50800" marB="50800" anchor="t" anchorCtr="0" horzOverflow="overflow">
                    <a:lnL w="4445">
                      <a:solidFill>
                        <a:srgbClr val="000000"/>
                      </a:solidFill>
                      <a:miter lim="400000"/>
                    </a:lnL>
                    <a:lnR w="38100">
                      <a:solidFill>
                        <a:srgbClr val="000000"/>
                      </a:solidFill>
                      <a:miter lim="400000"/>
                    </a:lnR>
                    <a:lnT w="38100">
                      <a:solidFill>
                        <a:srgbClr val="000000"/>
                      </a:solidFill>
                      <a:miter lim="400000"/>
                    </a:lnT>
                    <a:lnB w="4445">
                      <a:solidFill>
                        <a:srgbClr val="000000"/>
                      </a:solidFill>
                      <a:miter lim="400000"/>
                    </a:lnB>
                    <a:solidFill>
                      <a:srgbClr val="BFBFBF"/>
                    </a:solidFill>
                  </a:tcPr>
                </a:tc>
              </a:tr>
              <a:tr h="383099">
                <a:tc>
                  <a:txBody>
                    <a:bodyPr/>
                    <a:lstStyle/>
                    <a:p>
                      <a:pPr algn="ctr" defTabSz="457200">
                        <a:defRPr b="0" i="0" sz="1800"/>
                      </a:pPr>
                      <a:r>
                        <a:rPr sz="1900">
                          <a:latin typeface="+mj-lt"/>
                          <a:ea typeface="+mj-ea"/>
                          <a:cs typeface="+mj-cs"/>
                          <a:sym typeface="Helvetica"/>
                        </a:rPr>
                        <a:t>0 %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240.000,00 €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1 %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196.757,19 €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2 %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161.868,75 €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3 %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133.627,64 €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4 %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110.691,03 €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383099">
                <a:tc>
                  <a:txBody>
                    <a:bodyPr/>
                    <a:lstStyle/>
                    <a:p>
                      <a:pPr algn="ctr" defTabSz="457200">
                        <a:defRPr b="0" i="0" sz="1800"/>
                      </a:pPr>
                      <a:r>
                        <a:rPr sz="1900">
                          <a:latin typeface="+mj-lt"/>
                          <a:ea typeface="+mj-ea"/>
                          <a:cs typeface="+mj-cs"/>
                          <a:sym typeface="Helvetica"/>
                        </a:rPr>
                        <a:t>5 %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tc>
                  <a:txBody>
                    <a:bodyPr/>
                    <a:lstStyle/>
                    <a:p>
                      <a:pPr algn="ctr" defTabSz="457200">
                        <a:defRPr b="0" i="0" sz="1800"/>
                      </a:pPr>
                      <a:r>
                        <a:rPr sz="1900">
                          <a:latin typeface="+mj-lt"/>
                          <a:ea typeface="+mj-ea"/>
                          <a:cs typeface="+mj-cs"/>
                          <a:sym typeface="Helvetica"/>
                        </a:rPr>
                        <a:t>92.000,26 €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4445">
                      <a:solidFill>
                        <a:srgbClr val="000000"/>
                      </a:solidFill>
                      <a:miter lim="400000"/>
                    </a:lnB>
                    <a:noFill/>
                  </a:tcPr>
                </a:tc>
              </a:tr>
              <a:tr h="408043">
                <a:tc>
                  <a:txBody>
                    <a:bodyPr/>
                    <a:lstStyle/>
                    <a:p>
                      <a:pPr algn="ctr" defTabSz="457200">
                        <a:defRPr b="0" i="0" sz="1800"/>
                      </a:pPr>
                      <a:r>
                        <a:rPr sz="1900">
                          <a:latin typeface="+mj-lt"/>
                          <a:ea typeface="+mj-ea"/>
                          <a:cs typeface="+mj-cs"/>
                          <a:sym typeface="Helvetica"/>
                        </a:rPr>
                        <a:t>6 %</a:t>
                      </a:r>
                    </a:p>
                  </a:txBody>
                  <a:tcPr marL="50800" marR="50800" marT="50800" marB="50800" anchor="t" anchorCtr="0" horzOverflow="overflow">
                    <a:lnL w="38100">
                      <a:solidFill>
                        <a:srgbClr val="000000"/>
                      </a:solidFill>
                      <a:miter lim="400000"/>
                    </a:lnL>
                    <a:lnR w="4445">
                      <a:solidFill>
                        <a:srgbClr val="000000"/>
                      </a:solidFill>
                      <a:miter lim="400000"/>
                    </a:lnR>
                    <a:lnT w="4445">
                      <a:solidFill>
                        <a:srgbClr val="000000"/>
                      </a:solidFill>
                      <a:miter lim="400000"/>
                    </a:lnT>
                    <a:lnB w="38100">
                      <a:solidFill>
                        <a:srgbClr val="000000"/>
                      </a:solidFill>
                      <a:miter lim="400000"/>
                    </a:lnB>
                    <a:noFill/>
                  </a:tcPr>
                </a:tc>
                <a:tc>
                  <a:txBody>
                    <a:bodyPr/>
                    <a:lstStyle/>
                    <a:p>
                      <a:pPr algn="ctr" defTabSz="457200">
                        <a:defRPr b="0" i="0" sz="1800"/>
                      </a:pPr>
                      <a:r>
                        <a:rPr sz="1900">
                          <a:latin typeface="+mj-lt"/>
                          <a:ea typeface="+mj-ea"/>
                          <a:cs typeface="+mj-cs"/>
                          <a:sym typeface="Helvetica"/>
                        </a:rPr>
                        <a:t>76.718,16 €</a:t>
                      </a:r>
                    </a:p>
                  </a:txBody>
                  <a:tcPr marL="50800" marR="50800" marT="50800" marB="50800" anchor="t" anchorCtr="0" horzOverflow="overflow">
                    <a:lnL w="4445">
                      <a:solidFill>
                        <a:srgbClr val="000000"/>
                      </a:solidFill>
                      <a:miter lim="400000"/>
                    </a:lnL>
                    <a:lnR w="38100">
                      <a:solidFill>
                        <a:srgbClr val="000000"/>
                      </a:solidFill>
                      <a:miter lim="400000"/>
                    </a:lnR>
                    <a:lnT w="4445">
                      <a:solidFill>
                        <a:srgbClr val="000000"/>
                      </a:solidFill>
                      <a:miter lim="400000"/>
                    </a:lnT>
                    <a:lnB w="38100">
                      <a:solidFill>
                        <a:srgbClr val="000000"/>
                      </a:solidFill>
                      <a:miter lim="400000"/>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nvSpPr>
        <p:spPr>
          <a:xfrm>
            <a:off x="308007" y="486860"/>
            <a:ext cx="1082580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Mögliche Strategien</a:t>
            </a:r>
          </a:p>
        </p:txBody>
      </p:sp>
      <p:sp>
        <p:nvSpPr>
          <p:cNvPr id="184" name="Shape 18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5" name="Shape 185"/>
          <p:cNvSpPr/>
          <p:nvPr/>
        </p:nvSpPr>
        <p:spPr>
          <a:xfrm>
            <a:off x="436345" y="1462662"/>
            <a:ext cx="11319310" cy="5394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„HPE“ Lösung </a:t>
            </a:r>
          </a:p>
          <a:p>
            <a:pPr lvl="1" marL="914400" indent="-457200">
              <a:lnSpc>
                <a:spcPct val="120000"/>
              </a:lnSpc>
              <a:buSzPct val="100000"/>
              <a:buFont typeface="Wingdings-Regular"/>
              <a:buChar char="➲"/>
              <a:defRPr sz="2600">
                <a:latin typeface="Georgia"/>
                <a:ea typeface="Georgia"/>
                <a:cs typeface="Georgia"/>
                <a:sym typeface="Georgia"/>
              </a:defRPr>
            </a:pPr>
            <a:r>
              <a:t>Erworbene Ansprüche werden unverfallbar und werden von HPE bei Eintritt des Versorgungsfalles gezahlt</a:t>
            </a:r>
          </a:p>
          <a:p>
            <a:pPr lvl="1" marL="914400" indent="-457200">
              <a:lnSpc>
                <a:spcPct val="120000"/>
              </a:lnSpc>
              <a:buSzPct val="100000"/>
              <a:buFont typeface="Wingdings-Regular"/>
              <a:buChar char="➲"/>
              <a:defRPr sz="2600">
                <a:latin typeface="Georgia"/>
                <a:ea typeface="Georgia"/>
                <a:cs typeface="Georgia"/>
                <a:sym typeface="Georgia"/>
              </a:defRPr>
            </a:pPr>
            <a:r>
              <a:t>Partner bietet „eigenständige“ bAV mit „neuen“ Ansprüchen an</a:t>
            </a:r>
          </a:p>
          <a:p>
            <a:pPr marL="457200" indent="-457200">
              <a:lnSpc>
                <a:spcPct val="120000"/>
              </a:lnSpc>
              <a:buSzPct val="100000"/>
              <a:buFont typeface="Wingdings-Regular"/>
              <a:buChar char="➲"/>
              <a:defRPr sz="3200">
                <a:latin typeface="Georgia"/>
                <a:ea typeface="Georgia"/>
                <a:cs typeface="Georgia"/>
                <a:sym typeface="Georgia"/>
              </a:defRPr>
            </a:pPr>
            <a:r>
              <a:t>„Partner“ Lösung</a:t>
            </a:r>
          </a:p>
          <a:p>
            <a:pPr lvl="1" marL="914400" indent="-457200">
              <a:lnSpc>
                <a:spcPct val="120000"/>
              </a:lnSpc>
              <a:buSzPct val="100000"/>
              <a:buFont typeface="Wingdings-Regular"/>
              <a:buChar char="➲"/>
              <a:defRPr sz="2600">
                <a:latin typeface="Georgia"/>
                <a:ea typeface="Georgia"/>
                <a:cs typeface="Georgia"/>
                <a:sym typeface="Georgia"/>
              </a:defRPr>
            </a:pPr>
            <a:r>
              <a:t>Erworbene Ansprüche werden an den Partner übertragen. Regelungsbedarf für Trust, Höhe des zu übertragenden Kapitals (Barwert?), …</a:t>
            </a:r>
          </a:p>
          <a:p>
            <a:pPr lvl="1" marL="914400" indent="-457200">
              <a:lnSpc>
                <a:spcPct val="120000"/>
              </a:lnSpc>
              <a:buSzPct val="100000"/>
              <a:buFont typeface="Wingdings-Regular"/>
              <a:buChar char="➲"/>
              <a:defRPr sz="2600">
                <a:latin typeface="Georgia"/>
                <a:ea typeface="Georgia"/>
                <a:cs typeface="Georgia"/>
                <a:sym typeface="Georgia"/>
              </a:defRPr>
            </a:pPr>
            <a:r>
              <a:t>Bisherige bAV wird beim Partner fortgeführt</a:t>
            </a:r>
          </a:p>
          <a:p>
            <a:pPr marL="457200" indent="-457200">
              <a:lnSpc>
                <a:spcPct val="120000"/>
              </a:lnSpc>
              <a:buSzPct val="100000"/>
              <a:buFont typeface="Wingdings-Regular"/>
              <a:buChar char="➲"/>
              <a:defRPr sz="3200">
                <a:latin typeface="Georgia"/>
                <a:ea typeface="Georgia"/>
                <a:cs typeface="Georgia"/>
                <a:sym typeface="Georgia"/>
              </a:defRPr>
            </a:pPr>
            <a:r>
              <a:t>und weitere denkbar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nvSpPr>
        <p:spPr>
          <a:xfrm>
            <a:off x="308007" y="486860"/>
            <a:ext cx="4177367"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defRPr sz="1800">
                <a:effectLst/>
                <a:latin typeface="Calibri"/>
                <a:ea typeface="Calibri"/>
                <a:cs typeface="Calibri"/>
                <a:sym typeface="Calibri"/>
              </a:defRPr>
            </a:pPr>
            <a:r>
              <a:rPr sz="3600">
                <a:effectLst>
                  <a:outerShdw sx="100000" sy="100000" kx="0" ky="0" algn="b" rotWithShape="0" blurRad="38100" dist="38100" dir="2700000">
                    <a:srgbClr val="000000">
                      <a:alpha val="43137"/>
                    </a:srgbClr>
                  </a:outerShdw>
                </a:effectLst>
                <a:latin typeface="Georgia"/>
                <a:ea typeface="Georgia"/>
                <a:cs typeface="Georgia"/>
                <a:sym typeface="Georgia"/>
              </a:rPr>
              <a:t>Wir über uns</a:t>
            </a:r>
          </a:p>
        </p:txBody>
      </p:sp>
      <p:pic>
        <p:nvPicPr>
          <p:cNvPr id="121" name="image6.jpg"/>
          <p:cNvPicPr>
            <a:picLocks noChangeAspect="1"/>
          </p:cNvPicPr>
          <p:nvPr/>
        </p:nvPicPr>
        <p:blipFill>
          <a:blip r:embed="rId2">
            <a:extLst/>
          </a:blip>
          <a:stretch>
            <a:fillRect/>
          </a:stretch>
        </p:blipFill>
        <p:spPr>
          <a:xfrm>
            <a:off x="432570" y="4602448"/>
            <a:ext cx="1436555" cy="1800001"/>
          </a:xfrm>
          <a:prstGeom prst="rect">
            <a:avLst/>
          </a:prstGeom>
          <a:ln w="12700">
            <a:miter lim="400000"/>
          </a:ln>
          <a:effectLst>
            <a:outerShdw sx="100000" sy="100000" kx="0" ky="0" algn="b" rotWithShape="0" blurRad="50800" dist="127000" dir="2700000">
              <a:srgbClr val="000000">
                <a:alpha val="40000"/>
              </a:srgbClr>
            </a:outerShdw>
          </a:effectLst>
        </p:spPr>
      </p:pic>
      <p:pic>
        <p:nvPicPr>
          <p:cNvPr id="122" name="image7.jpg"/>
          <p:cNvPicPr>
            <a:picLocks noChangeAspect="1"/>
          </p:cNvPicPr>
          <p:nvPr/>
        </p:nvPicPr>
        <p:blipFill>
          <a:blip r:embed="rId3">
            <a:extLst/>
          </a:blip>
          <a:stretch>
            <a:fillRect/>
          </a:stretch>
        </p:blipFill>
        <p:spPr>
          <a:xfrm>
            <a:off x="433136" y="1262088"/>
            <a:ext cx="1435990" cy="1800001"/>
          </a:xfrm>
          <a:prstGeom prst="rect">
            <a:avLst/>
          </a:prstGeom>
          <a:ln w="12700">
            <a:miter lim="400000"/>
          </a:ln>
          <a:effectLst>
            <a:outerShdw sx="100000" sy="100000" kx="0" ky="0" algn="b" rotWithShape="0" blurRad="50800" dist="127000" dir="2700000">
              <a:srgbClr val="000000">
                <a:alpha val="40000"/>
              </a:srgbClr>
            </a:outerShdw>
          </a:effectLst>
        </p:spPr>
      </p:pic>
      <p:sp>
        <p:nvSpPr>
          <p:cNvPr id="123" name="Shape 123"/>
          <p:cNvSpPr/>
          <p:nvPr/>
        </p:nvSpPr>
        <p:spPr>
          <a:xfrm>
            <a:off x="1937805" y="1282770"/>
            <a:ext cx="4699300" cy="260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81000" indent="-381000">
              <a:buSzPct val="100000"/>
              <a:buFont typeface="Wingdings-Regular"/>
              <a:buChar char="➢"/>
            </a:pPr>
            <a:r>
              <a:rPr i="1" sz="2000">
                <a:latin typeface="Georgia"/>
                <a:ea typeface="Georgia"/>
                <a:cs typeface="Georgia"/>
                <a:sym typeface="Georgia"/>
              </a:rPr>
              <a:t>Abitur Weidigschule Butzbach </a:t>
            </a:r>
            <a:endParaRPr i="1" sz="2000">
              <a:latin typeface="Georgia"/>
              <a:ea typeface="Georgia"/>
              <a:cs typeface="Georgia"/>
              <a:sym typeface="Georgia"/>
            </a:endParaRPr>
          </a:p>
          <a:p>
            <a:pPr marL="381000" indent="-381000">
              <a:buSzPct val="100000"/>
              <a:buFont typeface="Wingdings-Regular"/>
              <a:buChar char="➢"/>
            </a:pPr>
            <a:r>
              <a:rPr i="1" sz="2000">
                <a:latin typeface="Georgia"/>
                <a:ea typeface="Georgia"/>
                <a:cs typeface="Georgia"/>
                <a:sym typeface="Georgia"/>
              </a:rPr>
              <a:t>Mathematik mit Nebenfach Betriebswirtschaft an der Uni Gießen</a:t>
            </a:r>
            <a:endParaRPr i="1" sz="2000">
              <a:latin typeface="Georgia"/>
              <a:ea typeface="Georgia"/>
              <a:cs typeface="Georgia"/>
              <a:sym typeface="Georgia"/>
            </a:endParaRPr>
          </a:p>
          <a:p>
            <a:pPr marL="381000" indent="-381000">
              <a:buSzPct val="100000"/>
              <a:buFont typeface="Wingdings-Regular"/>
              <a:buChar char="➢"/>
            </a:pPr>
            <a:r>
              <a:rPr i="1" sz="2000">
                <a:latin typeface="Georgia"/>
                <a:ea typeface="Georgia"/>
                <a:cs typeface="Georgia"/>
                <a:sym typeface="Georgia"/>
              </a:rPr>
              <a:t>Von 1983 bis 2013 bei HP als Consultant, Projektmanager mit Mitarbeiterverantwortung und Führungsaufgaben </a:t>
            </a:r>
            <a:endParaRPr i="1" sz="2000">
              <a:latin typeface="Georgia"/>
              <a:ea typeface="Georgia"/>
              <a:cs typeface="Georgia"/>
              <a:sym typeface="Georgia"/>
            </a:endParaRPr>
          </a:p>
          <a:p>
            <a:pPr marL="381000" indent="-381000">
              <a:buSzPct val="100000"/>
              <a:buFont typeface="Wingdings-Regular"/>
              <a:buChar char="➢"/>
            </a:pPr>
            <a:r>
              <a:rPr i="1" sz="2000">
                <a:latin typeface="Georgia"/>
                <a:ea typeface="Georgia"/>
                <a:cs typeface="Georgia"/>
                <a:sym typeface="Georgia"/>
              </a:rPr>
              <a:t>Freigestellter Betriebsrat </a:t>
            </a:r>
            <a:endParaRPr i="1" sz="2000">
              <a:latin typeface="Georgia"/>
              <a:ea typeface="Georgia"/>
              <a:cs typeface="Georgia"/>
              <a:sym typeface="Georgia"/>
            </a:endParaRPr>
          </a:p>
          <a:p>
            <a:pPr marL="381000" indent="-381000">
              <a:buSzPct val="100000"/>
              <a:buFont typeface="Wingdings-Regular"/>
              <a:buChar char="➢"/>
            </a:pPr>
            <a:r>
              <a:rPr i="1" sz="2000">
                <a:latin typeface="Georgia"/>
                <a:ea typeface="Georgia"/>
                <a:cs typeface="Georgia"/>
                <a:sym typeface="Georgia"/>
              </a:rPr>
              <a:t>Modell „Privatier mit 60“</a:t>
            </a:r>
          </a:p>
        </p:txBody>
      </p:sp>
      <p:sp>
        <p:nvSpPr>
          <p:cNvPr id="124" name="Shape 124"/>
          <p:cNvSpPr/>
          <p:nvPr/>
        </p:nvSpPr>
        <p:spPr>
          <a:xfrm>
            <a:off x="1937805" y="4602448"/>
            <a:ext cx="4404033" cy="175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81000" indent="-381000">
              <a:buSzPct val="100000"/>
              <a:buFont typeface="Wingdings-Regular"/>
              <a:buChar char="➢"/>
            </a:pPr>
            <a:r>
              <a:rPr i="1" sz="2000">
                <a:latin typeface="Georgia"/>
                <a:ea typeface="Georgia"/>
                <a:cs typeface="Georgia"/>
                <a:sym typeface="Georgia"/>
              </a:rPr>
              <a:t>Von 1980 bis 2010 bei HP</a:t>
            </a:r>
            <a:endParaRPr i="1" sz="2000">
              <a:latin typeface="Georgia"/>
              <a:ea typeface="Georgia"/>
              <a:cs typeface="Georgia"/>
              <a:sym typeface="Georgia"/>
            </a:endParaRPr>
          </a:p>
          <a:p>
            <a:pPr marL="381000" indent="-381000">
              <a:buSzPct val="100000"/>
              <a:buFont typeface="Wingdings-Regular"/>
              <a:buChar char="➢"/>
            </a:pPr>
            <a:r>
              <a:rPr i="1" sz="2000">
                <a:latin typeface="Georgia"/>
                <a:ea typeface="Georgia"/>
                <a:cs typeface="Georgia"/>
                <a:sym typeface="Georgia"/>
              </a:rPr>
              <a:t>Verschiedene kaufmännische Tätigkeiten </a:t>
            </a:r>
            <a:endParaRPr i="1" sz="2000">
              <a:latin typeface="Georgia"/>
              <a:ea typeface="Georgia"/>
              <a:cs typeface="Georgia"/>
              <a:sym typeface="Georgia"/>
            </a:endParaRPr>
          </a:p>
          <a:p>
            <a:pPr marL="381000" indent="-381000">
              <a:buSzPct val="100000"/>
              <a:buFont typeface="Wingdings-Regular"/>
              <a:buChar char="➢"/>
            </a:pPr>
            <a:r>
              <a:rPr i="1" sz="2000">
                <a:latin typeface="Georgia"/>
                <a:ea typeface="Georgia"/>
                <a:cs typeface="Georgia"/>
                <a:sym typeface="Georgia"/>
              </a:rPr>
              <a:t>Projektcontroller</a:t>
            </a:r>
            <a:endParaRPr i="1" sz="2000">
              <a:latin typeface="Georgia"/>
              <a:ea typeface="Georgia"/>
              <a:cs typeface="Georgia"/>
              <a:sym typeface="Georgia"/>
            </a:endParaRPr>
          </a:p>
          <a:p>
            <a:pPr marL="381000" indent="-381000">
              <a:buSzPct val="100000"/>
              <a:buFont typeface="Wingdings-Regular"/>
              <a:buChar char="➢"/>
            </a:pPr>
            <a:r>
              <a:rPr i="1" sz="2000">
                <a:latin typeface="Georgia"/>
                <a:ea typeface="Georgia"/>
                <a:cs typeface="Georgia"/>
                <a:sym typeface="Georgia"/>
              </a:rPr>
              <a:t>Modell „Privatier mit 60“</a:t>
            </a:r>
            <a:endParaRPr i="1" sz="2000">
              <a:latin typeface="Georgia"/>
              <a:ea typeface="Georgia"/>
              <a:cs typeface="Georgia"/>
              <a:sym typeface="Georgia"/>
            </a:endParaRPr>
          </a:p>
          <a:p>
            <a:pPr/>
            <a:r>
              <a:t> </a:t>
            </a:r>
          </a:p>
        </p:txBody>
      </p:sp>
      <p:grpSp>
        <p:nvGrpSpPr>
          <p:cNvPr id="128" name="Group 128"/>
          <p:cNvGrpSpPr/>
          <p:nvPr/>
        </p:nvGrpSpPr>
        <p:grpSpPr>
          <a:xfrm>
            <a:off x="6705786" y="756073"/>
            <a:ext cx="5791674" cy="5630308"/>
            <a:chOff x="0" y="0"/>
            <a:chExt cx="5791673" cy="5630307"/>
          </a:xfrm>
        </p:grpSpPr>
        <p:pic>
          <p:nvPicPr>
            <p:cNvPr id="125" name="image8.jpg"/>
            <p:cNvPicPr>
              <a:picLocks noChangeAspect="1"/>
            </p:cNvPicPr>
            <p:nvPr/>
          </p:nvPicPr>
          <p:blipFill>
            <a:blip r:embed="rId4">
              <a:extLst/>
            </a:blip>
            <a:stretch>
              <a:fillRect/>
            </a:stretch>
          </p:blipFill>
          <p:spPr>
            <a:xfrm>
              <a:off x="1862212" y="2199179"/>
              <a:ext cx="1790204" cy="2532000"/>
            </a:xfrm>
            <a:prstGeom prst="rect">
              <a:avLst/>
            </a:prstGeom>
            <a:ln w="12700" cap="flat">
              <a:noFill/>
              <a:miter lim="400000"/>
            </a:ln>
            <a:effectLst/>
          </p:spPr>
        </p:pic>
        <p:sp>
          <p:nvSpPr>
            <p:cNvPr id="126" name="Shape 126"/>
            <p:cNvSpPr/>
            <p:nvPr/>
          </p:nvSpPr>
          <p:spPr>
            <a:xfrm>
              <a:off x="375238" y="4958170"/>
              <a:ext cx="5416436" cy="672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0000"/>
                  </a:solidFill>
                  <a:latin typeface="Georgia"/>
                  <a:ea typeface="Georgia"/>
                  <a:cs typeface="Georgia"/>
                  <a:sym typeface="Georgia"/>
                </a:defRPr>
              </a:lvl1pPr>
            </a:lstStyle>
            <a:p>
              <a:pPr>
                <a:defRPr sz="1800">
                  <a:solidFill>
                    <a:srgbClr val="000000"/>
                  </a:solidFill>
                  <a:latin typeface="Calibri"/>
                  <a:ea typeface="Calibri"/>
                  <a:cs typeface="Calibri"/>
                  <a:sym typeface="Calibri"/>
                </a:defRPr>
              </a:pPr>
              <a:r>
                <a:rPr sz="2000">
                  <a:solidFill>
                    <a:srgbClr val="FF0000"/>
                  </a:solidFill>
                  <a:latin typeface="Georgia"/>
                  <a:ea typeface="Georgia"/>
                  <a:cs typeface="Georgia"/>
                  <a:sym typeface="Georgia"/>
                </a:rPr>
                <a:t>Für 9,99 Euro bei Amazon zu kaufen!</a:t>
              </a:r>
            </a:p>
          </p:txBody>
        </p:sp>
        <p:sp>
          <p:nvSpPr>
            <p:cNvPr id="127" name="Shape 127"/>
            <p:cNvSpPr/>
            <p:nvPr/>
          </p:nvSpPr>
          <p:spPr>
            <a:xfrm>
              <a:off x="0" y="0"/>
              <a:ext cx="5127581" cy="22762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just">
                <a:defRPr>
                  <a:solidFill>
                    <a:srgbClr val="FF0000"/>
                  </a:solidFill>
                  <a:latin typeface="Georgia"/>
                  <a:ea typeface="Georgia"/>
                  <a:cs typeface="Georgia"/>
                  <a:sym typeface="Georgia"/>
                </a:defRPr>
              </a:lvl1pPr>
            </a:lstStyle>
            <a:p>
              <a:pPr>
                <a:defRPr>
                  <a:solidFill>
                    <a:srgbClr val="000000"/>
                  </a:solidFill>
                  <a:latin typeface="Calibri"/>
                  <a:ea typeface="Calibri"/>
                  <a:cs typeface="Calibri"/>
                  <a:sym typeface="Calibri"/>
                </a:defRPr>
              </a:pPr>
              <a:r>
                <a:rPr>
                  <a:solidFill>
                    <a:srgbClr val="FF0000"/>
                  </a:solidFill>
                  <a:latin typeface="Georgia"/>
                  <a:ea typeface="Georgia"/>
                  <a:cs typeface="Georgia"/>
                  <a:sym typeface="Georgia"/>
                </a:rPr>
                <a:t>Das Interview mit der Moderatorin Claudia Wehrle vom Hessischen Rundfunk über unser Buch "Wir sind dann mal im Ruhestand" mit dem Schwerpunkt unsere "Reise in den Ruhestand" wurde am 24.1.2015 in der Sendereihe Bilanz bei HR Info gesendet. Die Sendung hat eine Länge von ca. 24 Minuten. Das Interview beginnt bei 10:15 Minuten.</a:t>
              </a:r>
            </a:p>
          </p:txBody>
        </p:sp>
      </p:grpSp>
      <p:sp>
        <p:nvSpPr>
          <p:cNvPr id="129" name="Shape 12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308007" y="486860"/>
            <a:ext cx="4177367"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defRPr sz="1800">
                <a:effectLst/>
                <a:latin typeface="Calibri"/>
                <a:ea typeface="Calibri"/>
                <a:cs typeface="Calibri"/>
                <a:sym typeface="Calibri"/>
              </a:defRPr>
            </a:pPr>
            <a:r>
              <a:rPr sz="3600">
                <a:effectLst>
                  <a:outerShdw sx="100000" sy="100000" kx="0" ky="0" algn="b" rotWithShape="0" blurRad="38100" dist="38100" dir="2700000">
                    <a:srgbClr val="000000">
                      <a:alpha val="43137"/>
                    </a:srgbClr>
                  </a:outerShdw>
                </a:effectLst>
                <a:latin typeface="Georgia"/>
                <a:ea typeface="Georgia"/>
                <a:cs typeface="Georgia"/>
                <a:sym typeface="Georgia"/>
              </a:rPr>
              <a:t>Disclaimer</a:t>
            </a:r>
          </a:p>
        </p:txBody>
      </p:sp>
      <p:grpSp>
        <p:nvGrpSpPr>
          <p:cNvPr id="134" name="Group 134"/>
          <p:cNvGrpSpPr/>
          <p:nvPr/>
        </p:nvGrpSpPr>
        <p:grpSpPr>
          <a:xfrm>
            <a:off x="895012" y="1314683"/>
            <a:ext cx="10225066" cy="5209180"/>
            <a:chOff x="0" y="0"/>
            <a:chExt cx="10225065" cy="5209178"/>
          </a:xfrm>
        </p:grpSpPr>
        <p:pic>
          <p:nvPicPr>
            <p:cNvPr id="132" name="image9.png"/>
            <p:cNvPicPr>
              <a:picLocks noChangeAspect="1"/>
            </p:cNvPicPr>
            <p:nvPr/>
          </p:nvPicPr>
          <p:blipFill>
            <a:blip r:embed="rId2">
              <a:extLst/>
            </a:blip>
            <a:stretch>
              <a:fillRect/>
            </a:stretch>
          </p:blipFill>
          <p:spPr>
            <a:xfrm>
              <a:off x="0" y="0"/>
              <a:ext cx="10225066" cy="5209179"/>
            </a:xfrm>
            <a:prstGeom prst="rect">
              <a:avLst/>
            </a:prstGeom>
            <a:ln w="12700" cap="flat">
              <a:noFill/>
              <a:miter lim="400000"/>
            </a:ln>
            <a:effectLst/>
          </p:spPr>
        </p:pic>
        <p:sp>
          <p:nvSpPr>
            <p:cNvPr id="133" name="Shape 133"/>
            <p:cNvSpPr/>
            <p:nvPr/>
          </p:nvSpPr>
          <p:spPr>
            <a:xfrm>
              <a:off x="2779274" y="149508"/>
              <a:ext cx="45720" cy="43180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35" name="Shape 13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nvSpPr>
        <p:spPr>
          <a:xfrm>
            <a:off x="308007" y="486861"/>
            <a:ext cx="1065458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Situationsbeschreibung (derzeitiger Wissensstand)</a:t>
            </a:r>
          </a:p>
        </p:txBody>
      </p:sp>
      <p:sp>
        <p:nvSpPr>
          <p:cNvPr id="138" name="Shape 13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9" name="Shape 139"/>
          <p:cNvSpPr/>
          <p:nvPr/>
        </p:nvSpPr>
        <p:spPr>
          <a:xfrm>
            <a:off x="298113" y="1186199"/>
            <a:ext cx="11729955" cy="552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Wingdings-Regular"/>
              <a:buChar char="➲"/>
              <a:defRPr sz="3200">
                <a:latin typeface="Georgia"/>
                <a:ea typeface="Georgia"/>
                <a:cs typeface="Georgia"/>
                <a:sym typeface="Georgia"/>
              </a:defRPr>
            </a:pPr>
            <a:r>
              <a:t>Sehr viele Versorgungsordnungen, mehrheitlich jedoch Basis- und Aufbauversorgungsplan, HP Pensionsplan (PPL) sowie EDS Pläne und Zusatzversorgungsplan</a:t>
            </a:r>
          </a:p>
          <a:p>
            <a:pPr marL="812800" indent="-812800">
              <a:buSzPct val="100000"/>
              <a:buFont typeface="Wingdings-Regular"/>
              <a:buChar char="➲"/>
            </a:pPr>
            <a:r>
              <a:rPr sz="3200">
                <a:latin typeface="Georgia"/>
                <a:ea typeface="Georgia"/>
                <a:cs typeface="Georgia"/>
                <a:sym typeface="Georgia"/>
              </a:rPr>
              <a:t>HPE plant bisherige Ansprüche an den Partner zu „übertragen“ - wie und in welcher Höhe ist aber unklar</a:t>
            </a:r>
            <a:endParaRPr sz="3200">
              <a:latin typeface="Georgia"/>
              <a:ea typeface="Georgia"/>
              <a:cs typeface="Georgia"/>
              <a:sym typeface="Georgia"/>
            </a:endParaRPr>
          </a:p>
          <a:p>
            <a:pPr marL="812800" indent="-812800">
              <a:buSzPct val="100000"/>
              <a:buFont typeface="Wingdings-Regular"/>
              <a:buChar char="➲"/>
            </a:pPr>
            <a:r>
              <a:rPr sz="3200">
                <a:latin typeface="Georgia"/>
                <a:ea typeface="Georgia"/>
                <a:cs typeface="Georgia"/>
                <a:sym typeface="Georgia"/>
              </a:rPr>
              <a:t>Wird die bAV beim Partner fortgesetzt oder gibt es eine andere oder sogar keine Regelung?</a:t>
            </a:r>
            <a:endParaRPr sz="3200">
              <a:latin typeface="Georgia"/>
              <a:ea typeface="Georgia"/>
              <a:cs typeface="Georgia"/>
              <a:sym typeface="Georgia"/>
            </a:endParaRPr>
          </a:p>
          <a:p>
            <a:pPr marL="812800" indent="-812800">
              <a:buSzPct val="100000"/>
              <a:buFont typeface="Wingdings-Regular"/>
              <a:buChar char="➲"/>
            </a:pPr>
            <a:r>
              <a:rPr sz="3200">
                <a:latin typeface="Georgia"/>
                <a:ea typeface="Georgia"/>
                <a:cs typeface="Georgia"/>
                <a:sym typeface="Georgia"/>
              </a:rPr>
              <a:t>HPE hat für bAV ein Trust-Konzept implementiert - gibt es diese Regelung auch beim Partner?</a:t>
            </a:r>
            <a:endParaRPr sz="3200">
              <a:latin typeface="Georgia"/>
              <a:ea typeface="Georgia"/>
              <a:cs typeface="Georgia"/>
              <a:sym typeface="Georgia"/>
            </a:endParaRPr>
          </a:p>
          <a:p>
            <a:pPr marL="812800" indent="-812800">
              <a:buSzPct val="100000"/>
              <a:buFont typeface="Wingdings-Regular"/>
              <a:buChar char="➲"/>
            </a:pPr>
            <a:r>
              <a:rPr sz="3200">
                <a:latin typeface="Georgia"/>
                <a:ea typeface="Georgia"/>
                <a:cs typeface="Georgia"/>
                <a:sym typeface="Georgia"/>
              </a:rPr>
              <a:t>Höhe der Ansprüche werden jährlich mitgeteilt.  Die Verwaltung ist an Mercer bzw. Towers Watson übertragen</a:t>
            </a:r>
            <a:endParaRPr sz="2800">
              <a:latin typeface="Georgia"/>
              <a:ea typeface="Georgia"/>
              <a:cs typeface="Georgia"/>
              <a:sym typeface="Georgia"/>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308007" y="486860"/>
            <a:ext cx="518521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Das HP Trust Konzept</a:t>
            </a:r>
          </a:p>
        </p:txBody>
      </p:sp>
      <p:sp>
        <p:nvSpPr>
          <p:cNvPr id="142" name="Shape 14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3" name="image19.png"/>
          <p:cNvPicPr>
            <a:picLocks noChangeAspect="1"/>
          </p:cNvPicPr>
          <p:nvPr/>
        </p:nvPicPr>
        <p:blipFill>
          <a:blip r:embed="rId2">
            <a:extLst/>
          </a:blip>
          <a:stretch>
            <a:fillRect/>
          </a:stretch>
        </p:blipFill>
        <p:spPr>
          <a:xfrm>
            <a:off x="387966" y="1319534"/>
            <a:ext cx="8401537" cy="4831049"/>
          </a:xfrm>
          <a:prstGeom prst="rect">
            <a:avLst/>
          </a:prstGeom>
          <a:ln w="12700">
            <a:miter lim="400000"/>
          </a:ln>
        </p:spPr>
      </p:pic>
      <p:sp>
        <p:nvSpPr>
          <p:cNvPr id="144" name="Shape 144"/>
          <p:cNvSpPr/>
          <p:nvPr/>
        </p:nvSpPr>
        <p:spPr>
          <a:xfrm>
            <a:off x="9089141" y="1259399"/>
            <a:ext cx="2743201" cy="5158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1900">
                <a:latin typeface="Georgia"/>
                <a:ea typeface="Georgia"/>
                <a:cs typeface="Georgia"/>
                <a:sym typeface="Georgia"/>
              </a:defRPr>
            </a:pPr>
            <a:r>
              <a:t>mit Absicherung durch</a:t>
            </a:r>
          </a:p>
          <a:p>
            <a:pPr lvl="1" marL="914400" indent="-457200">
              <a:lnSpc>
                <a:spcPct val="120000"/>
              </a:lnSpc>
              <a:buSzPct val="100000"/>
              <a:buFont typeface="Wingdings-Regular"/>
              <a:buChar char="➲"/>
              <a:defRPr sz="1900">
                <a:latin typeface="Georgia"/>
                <a:ea typeface="Georgia"/>
                <a:cs typeface="Georgia"/>
                <a:sym typeface="Georgia"/>
              </a:defRPr>
            </a:pPr>
            <a:r>
              <a:t>Bilanzrück-stellungen</a:t>
            </a:r>
          </a:p>
          <a:p>
            <a:pPr lvl="1" marL="914400" indent="-457200">
              <a:lnSpc>
                <a:spcPct val="120000"/>
              </a:lnSpc>
              <a:buSzPct val="100000"/>
              <a:buFont typeface="Wingdings-Regular"/>
              <a:buChar char="➲"/>
              <a:defRPr sz="1900">
                <a:latin typeface="Georgia"/>
                <a:ea typeface="Georgia"/>
                <a:cs typeface="Georgia"/>
                <a:sym typeface="Georgia"/>
              </a:defRPr>
            </a:pPr>
            <a:r>
              <a:t>einem aus dem Betriebs-vermögen ausgelagertem Pensionsfond (HP-Trust)</a:t>
            </a:r>
            <a:endParaRPr baseline="29894"/>
          </a:p>
          <a:p>
            <a:pPr lvl="1" marL="914400" indent="-457200">
              <a:lnSpc>
                <a:spcPct val="120000"/>
              </a:lnSpc>
              <a:buSzPct val="100000"/>
              <a:buFont typeface="Wingdings-Regular"/>
              <a:buChar char="➲"/>
              <a:defRPr sz="1900">
                <a:latin typeface="Georgia"/>
                <a:ea typeface="Georgia"/>
                <a:cs typeface="Georgia"/>
                <a:sym typeface="Georgia"/>
              </a:defRPr>
            </a:pPr>
            <a:r>
              <a:t>Mitgliedschaft im Pensions-sicherungs-verein (Achtung, BBG)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308007" y="486861"/>
            <a:ext cx="9996742"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Basisversorgungsplan, ab Alter 62 </a:t>
            </a:r>
          </a:p>
        </p:txBody>
      </p:sp>
      <p:sp>
        <p:nvSpPr>
          <p:cNvPr id="147" name="Shape 14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8" name="Shape 148"/>
          <p:cNvSpPr/>
          <p:nvPr/>
        </p:nvSpPr>
        <p:spPr>
          <a:xfrm>
            <a:off x="436345" y="1462662"/>
            <a:ext cx="11319310" cy="4312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Jährlicher Finanzierungsbetrag</a:t>
            </a:r>
          </a:p>
          <a:p>
            <a:pPr lvl="1" marL="914400" indent="-457200">
              <a:lnSpc>
                <a:spcPct val="120000"/>
              </a:lnSpc>
              <a:buSzPct val="100000"/>
              <a:buFont typeface="Wingdings-Regular"/>
              <a:buChar char="➲"/>
              <a:defRPr sz="2600">
                <a:latin typeface="Georgia"/>
                <a:ea typeface="Georgia"/>
                <a:cs typeface="Georgia"/>
                <a:sym typeface="Georgia"/>
              </a:defRPr>
            </a:pPr>
            <a:r>
              <a:t>100% durch HPE finanziert</a:t>
            </a:r>
          </a:p>
          <a:p>
            <a:pPr lvl="1" marL="914400" indent="-457200">
              <a:lnSpc>
                <a:spcPct val="120000"/>
              </a:lnSpc>
              <a:buSzPct val="100000"/>
              <a:buFont typeface="Wingdings-Regular"/>
              <a:buChar char="➲"/>
              <a:defRPr sz="2600">
                <a:latin typeface="Georgia"/>
                <a:ea typeface="Georgia"/>
                <a:cs typeface="Georgia"/>
                <a:sym typeface="Georgia"/>
              </a:defRPr>
            </a:pPr>
            <a:r>
              <a:t>1,5% des Jahresgrundgehaltes bis zur BBG </a:t>
            </a:r>
          </a:p>
          <a:p>
            <a:pPr lvl="1" marL="914400" indent="-457200">
              <a:lnSpc>
                <a:spcPct val="120000"/>
              </a:lnSpc>
              <a:buSzPct val="100000"/>
              <a:buFont typeface="Wingdings-Regular"/>
              <a:buChar char="➲"/>
              <a:defRPr sz="2600">
                <a:latin typeface="Georgia"/>
                <a:ea typeface="Georgia"/>
                <a:cs typeface="Georgia"/>
                <a:sym typeface="Georgia"/>
              </a:defRPr>
            </a:pPr>
            <a:r>
              <a:t>4,5% des Teils der Jahresgrundgehaltes über der BBG</a:t>
            </a:r>
          </a:p>
          <a:p>
            <a:pPr marL="457200" indent="-457200">
              <a:lnSpc>
                <a:spcPct val="120000"/>
              </a:lnSpc>
              <a:buSzPct val="100000"/>
              <a:buFont typeface="Wingdings-Regular"/>
              <a:buChar char="➲"/>
              <a:defRPr sz="3200">
                <a:latin typeface="Georgia"/>
                <a:ea typeface="Georgia"/>
                <a:cs typeface="Georgia"/>
                <a:sym typeface="Georgia"/>
              </a:defRPr>
            </a:pPr>
            <a:r>
              <a:t>Rentenbaustein wird bestimmt durch </a:t>
            </a:r>
          </a:p>
          <a:p>
            <a:pPr lvl="1" marL="914400" indent="-457200">
              <a:lnSpc>
                <a:spcPct val="120000"/>
              </a:lnSpc>
              <a:buSzPct val="100000"/>
              <a:buFont typeface="Wingdings-Regular"/>
              <a:buChar char="➲"/>
              <a:defRPr sz="2600">
                <a:latin typeface="Georgia"/>
                <a:ea typeface="Georgia"/>
                <a:cs typeface="Georgia"/>
                <a:sym typeface="Georgia"/>
              </a:defRPr>
            </a:pPr>
            <a:r>
              <a:t>Alter des Mitarbeiters zum Umwandlungszeitpunkt</a:t>
            </a:r>
          </a:p>
          <a:p>
            <a:pPr lvl="1" marL="914400" indent="-457200">
              <a:lnSpc>
                <a:spcPct val="120000"/>
              </a:lnSpc>
              <a:buSzPct val="100000"/>
              <a:buFont typeface="Wingdings-Regular"/>
              <a:buChar char="➲"/>
              <a:defRPr sz="2600">
                <a:latin typeface="Georgia"/>
                <a:ea typeface="Georgia"/>
                <a:cs typeface="Georgia"/>
                <a:sym typeface="Georgia"/>
              </a:defRPr>
            </a:pPr>
            <a:r>
              <a:t>Verzinsung 6%</a:t>
            </a:r>
          </a:p>
          <a:p>
            <a:pPr lvl="1" marL="914400" indent="-457200">
              <a:lnSpc>
                <a:spcPct val="120000"/>
              </a:lnSpc>
              <a:buSzPct val="100000"/>
              <a:buFont typeface="Wingdings-Regular"/>
              <a:buChar char="➲"/>
              <a:defRPr sz="2600">
                <a:latin typeface="Georgia"/>
                <a:ea typeface="Georgia"/>
                <a:cs typeface="Georgia"/>
                <a:sym typeface="Georgia"/>
              </a:defRPr>
            </a:pPr>
            <a:r>
              <a:t>Leistungsart (Alterspension, Invaliden-, Hinterbliebenenversorgung)</a:t>
            </a:r>
          </a:p>
          <a:p>
            <a:pPr lvl="1" marL="914400" indent="-457200">
              <a:lnSpc>
                <a:spcPct val="120000"/>
              </a:lnSpc>
              <a:buSzPct val="100000"/>
              <a:buFont typeface="Wingdings-Regular"/>
              <a:buChar char="➲"/>
              <a:defRPr sz="2600">
                <a:latin typeface="Georgia"/>
                <a:ea typeface="Georgia"/>
                <a:cs typeface="Georgia"/>
                <a:sym typeface="Georgia"/>
              </a:defRPr>
            </a:pPr>
            <a:r>
              <a:t>Biometrische Wahrscheinlichkeiten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nvSpPr>
        <p:spPr>
          <a:xfrm>
            <a:off x="308007" y="486860"/>
            <a:ext cx="10149283"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Aufbauversorgungsplan ab Alter 62 </a:t>
            </a:r>
          </a:p>
        </p:txBody>
      </p:sp>
      <p:sp>
        <p:nvSpPr>
          <p:cNvPr id="151" name="Shape 15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2" name="Shape 152"/>
          <p:cNvSpPr/>
          <p:nvPr/>
        </p:nvSpPr>
        <p:spPr>
          <a:xfrm>
            <a:off x="436345" y="1462662"/>
            <a:ext cx="11319310" cy="4770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Umwandlung von</a:t>
            </a:r>
          </a:p>
          <a:p>
            <a:pPr lvl="1" marL="914400" indent="-457200">
              <a:lnSpc>
                <a:spcPct val="120000"/>
              </a:lnSpc>
              <a:buSzPct val="100000"/>
              <a:buFont typeface="Wingdings-Regular"/>
              <a:buChar char="➲"/>
              <a:defRPr sz="2600">
                <a:latin typeface="Georgia"/>
                <a:ea typeface="Georgia"/>
                <a:cs typeface="Georgia"/>
                <a:sym typeface="Georgia"/>
              </a:defRPr>
            </a:pPr>
            <a:r>
              <a:t>Urlaubsgeld und betrieblicher Sonderzahlung (Weihnachtsgeld)</a:t>
            </a:r>
          </a:p>
          <a:p>
            <a:pPr lvl="1" marL="914400" indent="-457200">
              <a:lnSpc>
                <a:spcPct val="120000"/>
              </a:lnSpc>
              <a:buSzPct val="100000"/>
              <a:buFont typeface="Wingdings-Regular"/>
              <a:buChar char="➲"/>
              <a:defRPr sz="2600">
                <a:latin typeface="Georgia"/>
                <a:ea typeface="Georgia"/>
                <a:cs typeface="Georgia"/>
                <a:sym typeface="Georgia"/>
              </a:defRPr>
            </a:pPr>
            <a:r>
              <a:t>25%, 50%, 75% oder 100%</a:t>
            </a:r>
          </a:p>
          <a:p>
            <a:pPr lvl="1" marL="914400" indent="-457200">
              <a:lnSpc>
                <a:spcPct val="120000"/>
              </a:lnSpc>
              <a:buSzPct val="100000"/>
              <a:buFont typeface="Wingdings-Regular"/>
              <a:buChar char="➲"/>
              <a:defRPr sz="2600">
                <a:latin typeface="Georgia"/>
                <a:ea typeface="Georgia"/>
                <a:cs typeface="Georgia"/>
                <a:sym typeface="Georgia"/>
              </a:defRPr>
            </a:pPr>
            <a:r>
              <a:t>HP Aufstockung 1/3 des Betrages</a:t>
            </a:r>
          </a:p>
          <a:p>
            <a:pPr lvl="1" marL="914400" indent="-457200">
              <a:lnSpc>
                <a:spcPct val="120000"/>
              </a:lnSpc>
              <a:buSzPct val="100000"/>
              <a:buFont typeface="Wingdings-Regular"/>
              <a:buChar char="➲"/>
              <a:defRPr sz="2600">
                <a:latin typeface="Georgia"/>
                <a:ea typeface="Georgia"/>
                <a:cs typeface="Georgia"/>
                <a:sym typeface="Georgia"/>
              </a:defRPr>
            </a:pPr>
            <a:r>
              <a:t>2 Varianten: mit oder ohne Hinterbliebenenversorgung</a:t>
            </a:r>
          </a:p>
          <a:p>
            <a:pPr marL="457200" indent="-457200">
              <a:lnSpc>
                <a:spcPct val="120000"/>
              </a:lnSpc>
              <a:buSzPct val="100000"/>
              <a:buFont typeface="Wingdings-Regular"/>
              <a:buChar char="➲"/>
              <a:defRPr sz="3200">
                <a:latin typeface="Georgia"/>
                <a:ea typeface="Georgia"/>
                <a:cs typeface="Georgia"/>
                <a:sym typeface="Georgia"/>
              </a:defRPr>
            </a:pPr>
            <a:r>
              <a:t>Rentenbaustein wird bestimmt durch </a:t>
            </a:r>
          </a:p>
          <a:p>
            <a:pPr lvl="1" marL="914400" indent="-457200">
              <a:lnSpc>
                <a:spcPct val="120000"/>
              </a:lnSpc>
              <a:buSzPct val="100000"/>
              <a:buFont typeface="Wingdings-Regular"/>
              <a:buChar char="➲"/>
              <a:defRPr sz="2600">
                <a:latin typeface="Georgia"/>
                <a:ea typeface="Georgia"/>
                <a:cs typeface="Georgia"/>
                <a:sym typeface="Georgia"/>
              </a:defRPr>
            </a:pPr>
            <a:r>
              <a:t>Alter des Mitarbeiters zum Umwandlungszeitpunkt</a:t>
            </a:r>
          </a:p>
          <a:p>
            <a:pPr lvl="1" marL="914400" indent="-457200">
              <a:lnSpc>
                <a:spcPct val="120000"/>
              </a:lnSpc>
              <a:buSzPct val="100000"/>
              <a:buFont typeface="Wingdings-Regular"/>
              <a:buChar char="➲"/>
              <a:defRPr sz="2600">
                <a:latin typeface="Georgia"/>
                <a:ea typeface="Georgia"/>
                <a:cs typeface="Georgia"/>
                <a:sym typeface="Georgia"/>
              </a:defRPr>
            </a:pPr>
            <a:r>
              <a:t>Verzinsung 6%</a:t>
            </a:r>
          </a:p>
          <a:p>
            <a:pPr lvl="1" marL="914400" indent="-457200">
              <a:lnSpc>
                <a:spcPct val="120000"/>
              </a:lnSpc>
              <a:buSzPct val="100000"/>
              <a:buFont typeface="Wingdings-Regular"/>
              <a:buChar char="➲"/>
              <a:defRPr sz="2600">
                <a:latin typeface="Georgia"/>
                <a:ea typeface="Georgia"/>
                <a:cs typeface="Georgia"/>
                <a:sym typeface="Georgia"/>
              </a:defRPr>
            </a:pPr>
            <a:r>
              <a:t>Leistungsart (Alterspension, Invaliden-, Hinterbliebenenversorgung)</a:t>
            </a:r>
          </a:p>
          <a:p>
            <a:pPr lvl="1" marL="914400" indent="-457200">
              <a:lnSpc>
                <a:spcPct val="120000"/>
              </a:lnSpc>
              <a:buSzPct val="100000"/>
              <a:buFont typeface="Wingdings-Regular"/>
              <a:buChar char="➲"/>
              <a:defRPr sz="2600">
                <a:latin typeface="Georgia"/>
                <a:ea typeface="Georgia"/>
                <a:cs typeface="Georgia"/>
                <a:sym typeface="Georgia"/>
              </a:defRPr>
            </a:pPr>
            <a:r>
              <a:t>Biometrische Wahrscheinlichkeiten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nvSpPr>
        <p:spPr>
          <a:xfrm>
            <a:off x="308007" y="486860"/>
            <a:ext cx="7610200"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Rentenbausteine je 1000 Euro</a:t>
            </a:r>
          </a:p>
        </p:txBody>
      </p:sp>
      <p:sp>
        <p:nvSpPr>
          <p:cNvPr id="155" name="Shape 15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6" name="image12.pdf"/>
          <p:cNvPicPr>
            <a:picLocks noChangeAspect="1"/>
          </p:cNvPicPr>
          <p:nvPr/>
        </p:nvPicPr>
        <p:blipFill>
          <a:blip r:embed="rId2">
            <a:extLst/>
          </a:blip>
          <a:stretch>
            <a:fillRect/>
          </a:stretch>
        </p:blipFill>
        <p:spPr>
          <a:xfrm>
            <a:off x="1763117" y="1333654"/>
            <a:ext cx="8665603" cy="4932292"/>
          </a:xfrm>
          <a:prstGeom prst="rect">
            <a:avLst/>
          </a:prstGeom>
          <a:ln w="12700">
            <a:miter lim="400000"/>
          </a:ln>
        </p:spPr>
      </p:pic>
      <p:sp>
        <p:nvSpPr>
          <p:cNvPr id="157" name="Shape 157"/>
          <p:cNvSpPr/>
          <p:nvPr/>
        </p:nvSpPr>
        <p:spPr>
          <a:xfrm>
            <a:off x="339100" y="6359842"/>
            <a:ext cx="494436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Var A: mit Hinterbliebenversorgung, Var B ohne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308007" y="486861"/>
            <a:ext cx="11858221"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bAV Direktzusage PPL ab Alter 65 </a:t>
            </a:r>
          </a:p>
        </p:txBody>
      </p:sp>
      <p:sp>
        <p:nvSpPr>
          <p:cNvPr id="160" name="Shape 16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1" name="Shape 161"/>
          <p:cNvSpPr/>
          <p:nvPr/>
        </p:nvSpPr>
        <p:spPr>
          <a:xfrm>
            <a:off x="436345" y="1462662"/>
            <a:ext cx="11319310" cy="47472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20000"/>
              </a:lnSpc>
              <a:buSzPct val="100000"/>
              <a:buFont typeface="Wingdings-Regular"/>
              <a:buChar char="➲"/>
              <a:defRPr sz="3200">
                <a:latin typeface="Georgia"/>
                <a:ea typeface="Georgia"/>
                <a:cs typeface="Georgia"/>
                <a:sym typeface="Georgia"/>
              </a:defRPr>
            </a:pPr>
            <a:r>
              <a:t>100% durch HPE finanziert </a:t>
            </a:r>
          </a:p>
          <a:p>
            <a:pPr marL="457200" indent="-457200">
              <a:lnSpc>
                <a:spcPct val="120000"/>
              </a:lnSpc>
              <a:buSzPct val="100000"/>
              <a:buFont typeface="Wingdings-Regular"/>
              <a:buChar char="➲"/>
              <a:defRPr sz="3200">
                <a:latin typeface="Georgia"/>
                <a:ea typeface="Georgia"/>
                <a:cs typeface="Georgia"/>
                <a:sym typeface="Georgia"/>
              </a:defRPr>
            </a:pPr>
            <a:r>
              <a:t>Leistungsarten (Alters-, Invaliden-,Hinterbliebenenversorgung)</a:t>
            </a:r>
          </a:p>
          <a:p>
            <a:pPr marL="457200" indent="-457200">
              <a:lnSpc>
                <a:spcPct val="120000"/>
              </a:lnSpc>
              <a:buSzPct val="100000"/>
              <a:buFont typeface="Wingdings-Regular"/>
              <a:buChar char="➲"/>
              <a:defRPr sz="3200">
                <a:latin typeface="Georgia"/>
                <a:ea typeface="Georgia"/>
                <a:cs typeface="Georgia"/>
                <a:sym typeface="Georgia"/>
              </a:defRPr>
            </a:pPr>
            <a:r>
              <a:t>Berechnungsformel (grob)</a:t>
            </a:r>
          </a:p>
          <a:p>
            <a:pPr lvl="1" marL="914400" indent="-457200">
              <a:lnSpc>
                <a:spcPct val="120000"/>
              </a:lnSpc>
              <a:buSzPct val="100000"/>
              <a:buFont typeface="Wingdings-Regular"/>
              <a:buChar char="➲"/>
              <a:defRPr sz="2600">
                <a:latin typeface="Georgia"/>
                <a:ea typeface="Georgia"/>
                <a:cs typeface="Georgia"/>
                <a:sym typeface="Georgia"/>
              </a:defRPr>
            </a:pPr>
            <a:r>
              <a:t>0,5%   x    DJ*   x    Pensionsfähigen Bezüge (PB), falls PB &lt; BBG</a:t>
            </a:r>
          </a:p>
          <a:p>
            <a:pPr lvl="1" marL="914400" indent="-457200">
              <a:lnSpc>
                <a:spcPct val="120000"/>
              </a:lnSpc>
              <a:buSzPct val="100000"/>
              <a:buFont typeface="Wingdings-Regular"/>
              <a:buChar char="➲"/>
              <a:defRPr sz="2600">
                <a:latin typeface="Georgia"/>
                <a:ea typeface="Georgia"/>
                <a:cs typeface="Georgia"/>
                <a:sym typeface="Georgia"/>
              </a:defRPr>
            </a:pPr>
            <a:r>
              <a:t>2,0%   x    DJ   x    PB, falls PB &gt; BBG</a:t>
            </a:r>
          </a:p>
          <a:p>
            <a:pPr lvl="1" marL="828675" indent="-371475">
              <a:lnSpc>
                <a:spcPct val="120000"/>
              </a:lnSpc>
              <a:buSzPct val="100000"/>
              <a:buFont typeface="Wingdings-Regular"/>
              <a:buChar char="➲"/>
              <a:defRPr sz="3200">
                <a:latin typeface="Georgia"/>
                <a:ea typeface="Georgia"/>
                <a:cs typeface="Georgia"/>
                <a:sym typeface="Georgia"/>
              </a:defRPr>
            </a:pPr>
            <a:r>
              <a:rPr sz="2600"/>
              <a:t>PB = Grundbezüge x 13 / 12 (überschlägige Rechnung)</a:t>
            </a:r>
            <a:endParaRPr sz="2600"/>
          </a:p>
          <a:p>
            <a:pPr lvl="1" marL="541421" indent="-160421">
              <a:spcBef>
                <a:spcPts val="900"/>
              </a:spcBef>
              <a:buSzPct val="100000"/>
              <a:buChar char="*"/>
              <a:defRPr sz="1600">
                <a:latin typeface="Futura Bk"/>
                <a:ea typeface="Futura Bk"/>
                <a:cs typeface="Futura Bk"/>
                <a:sym typeface="Futura Bk"/>
              </a:defRPr>
            </a:pPr>
            <a:r>
              <a:t>0,5% für die PB bis zur BBG, 2,0% nur für die PB über der BBG</a:t>
            </a:r>
          </a:p>
          <a:p>
            <a:pPr lvl="1" marL="541421" indent="-160421">
              <a:spcBef>
                <a:spcPts val="900"/>
              </a:spcBef>
              <a:buSzPct val="100000"/>
              <a:buChar char="*"/>
              <a:defRPr sz="1600">
                <a:latin typeface="Futura Bk"/>
                <a:ea typeface="Futura Bk"/>
                <a:cs typeface="Futura Bk"/>
                <a:sym typeface="Futura Bk"/>
              </a:defRPr>
            </a:pPr>
            <a:r>
              <a:t>maximal 40 Dienstjahre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