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ph type="sldImg"/>
          </p:nvPr>
        </p:nvSpPr>
        <p:spPr>
          <a:xfrm>
            <a:off x="1143000" y="685800"/>
            <a:ext cx="4572000" cy="3429000"/>
          </a:xfrm>
          <a:prstGeom prst="rect">
            <a:avLst/>
          </a:prstGeom>
        </p:spPr>
        <p:txBody>
          <a:bodyPr/>
          <a:lstStyle/>
          <a:p>
            <a:pPr/>
          </a:p>
        </p:txBody>
      </p:sp>
      <p:sp>
        <p:nvSpPr>
          <p:cNvPr id="161" name="Shape 1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folie">
    <p:spTree>
      <p:nvGrpSpPr>
        <p:cNvPr id="1" name=""/>
        <p:cNvGrpSpPr/>
        <p:nvPr/>
      </p:nvGrpSpPr>
      <p:grpSpPr>
        <a:xfrm>
          <a:off x="0" y="0"/>
          <a:ext cx="0" cy="0"/>
          <a:chOff x="0" y="0"/>
          <a:chExt cx="0" cy="0"/>
        </a:xfrm>
      </p:grpSpPr>
      <p:sp>
        <p:nvSpPr>
          <p:cNvPr id="11" name="Shape 11"/>
          <p:cNvSpPr/>
          <p:nvPr>
            <p:ph type="title"/>
          </p:nvPr>
        </p:nvSpPr>
        <p:spPr>
          <a:xfrm>
            <a:off x="1524000" y="1122362"/>
            <a:ext cx="9144000" cy="2387601"/>
          </a:xfrm>
          <a:prstGeom prst="rect">
            <a:avLst/>
          </a:prstGeom>
        </p:spPr>
        <p:txBody>
          <a:bodyPr anchor="b"/>
          <a:lstStyle>
            <a:lvl1pPr algn="ctr">
              <a:defRPr sz="6000"/>
            </a:lvl1pPr>
          </a:lstStyle>
          <a:p>
            <a:pPr/>
            <a:r>
              <a:t>Titeltext</a:t>
            </a:r>
          </a:p>
        </p:txBody>
      </p:sp>
      <p:sp>
        <p:nvSpPr>
          <p:cNvPr id="12" name="Shape 12"/>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Textebene 1</a:t>
            </a:r>
          </a:p>
          <a:p>
            <a:pPr lvl="1"/>
            <a:r>
              <a:t>Textebene 2</a:t>
            </a:r>
          </a:p>
          <a:p>
            <a:pPr lvl="2"/>
            <a:r>
              <a:t>Textebene 3</a:t>
            </a:r>
          </a:p>
          <a:p>
            <a:pPr lvl="3"/>
            <a:r>
              <a:t>Textebene 4</a:t>
            </a:r>
          </a:p>
          <a:p>
            <a:pPr lvl="4"/>
            <a:r>
              <a:t>Textebene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el und vertikaler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Titeltext</a:t>
            </a:r>
          </a:p>
        </p:txBody>
      </p:sp>
      <p:sp>
        <p:nvSpPr>
          <p:cNvPr id="93" name="Shape 93"/>
          <p:cNvSpPr/>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kaler Titel und Text">
    <p:spTree>
      <p:nvGrpSpPr>
        <p:cNvPr id="1" name=""/>
        <p:cNvGrpSpPr/>
        <p:nvPr/>
      </p:nvGrpSpPr>
      <p:grpSpPr>
        <a:xfrm>
          <a:off x="0" y="0"/>
          <a:ext cx="0" cy="0"/>
          <a:chOff x="0" y="0"/>
          <a:chExt cx="0" cy="0"/>
        </a:xfrm>
      </p:grpSpPr>
      <p:sp>
        <p:nvSpPr>
          <p:cNvPr id="101" name="Shape 101"/>
          <p:cNvSpPr/>
          <p:nvPr>
            <p:ph type="title"/>
          </p:nvPr>
        </p:nvSpPr>
        <p:spPr>
          <a:xfrm>
            <a:off x="8724900" y="365125"/>
            <a:ext cx="2628900" cy="5811838"/>
          </a:xfrm>
          <a:prstGeom prst="rect">
            <a:avLst/>
          </a:prstGeom>
        </p:spPr>
        <p:txBody>
          <a:bodyPr/>
          <a:lstStyle/>
          <a:p>
            <a:pPr/>
            <a:r>
              <a:t>Titeltext</a:t>
            </a:r>
          </a:p>
        </p:txBody>
      </p:sp>
      <p:sp>
        <p:nvSpPr>
          <p:cNvPr id="102" name="Shape 102"/>
          <p:cNvSpPr/>
          <p:nvPr>
            <p:ph type="body" idx="1"/>
          </p:nvPr>
        </p:nvSpPr>
        <p:spPr>
          <a:xfrm>
            <a:off x="838200" y="365125"/>
            <a:ext cx="7734300" cy="5811838"/>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bg>
      <p:bgPr>
        <a:solidFill>
          <a:srgbClr val="F5F4F2"/>
        </a:solidFill>
      </p:bgPr>
    </p:bg>
    <p:spTree>
      <p:nvGrpSpPr>
        <p:cNvPr id="1" name=""/>
        <p:cNvGrpSpPr/>
        <p:nvPr/>
      </p:nvGrpSpPr>
      <p:grpSpPr>
        <a:xfrm>
          <a:off x="0" y="0"/>
          <a:ext cx="0" cy="0"/>
          <a:chOff x="0" y="0"/>
          <a:chExt cx="0" cy="0"/>
        </a:xfrm>
      </p:grpSpPr>
      <p:sp>
        <p:nvSpPr>
          <p:cNvPr id="110" name="Shape 110"/>
          <p:cNvSpPr/>
          <p:nvPr>
            <p:ph type="sldNum" sz="quarter" idx="2"/>
          </p:nvPr>
        </p:nvSpPr>
        <p:spPr>
          <a:xfrm>
            <a:off x="5943600" y="6172200"/>
            <a:ext cx="2133600" cy="368301"/>
          </a:xfrm>
          <a:prstGeom prst="rect">
            <a:avLst/>
          </a:prstGeom>
        </p:spPr>
        <p:txBody>
          <a:bodyPr/>
          <a:lstStyle>
            <a:lvl1pPr>
              <a:spcBef>
                <a:spcPts val="700"/>
              </a:spcBef>
              <a:defRPr>
                <a:solidFill>
                  <a:srgbClr val="000000"/>
                </a:solidFill>
                <a:latin typeface="Futura Bk"/>
                <a:ea typeface="Futura Bk"/>
                <a:cs typeface="Futura Bk"/>
                <a:sym typeface="Futura B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el und Inhalt">
    <p:spTree>
      <p:nvGrpSpPr>
        <p:cNvPr id="1" name=""/>
        <p:cNvGrpSpPr/>
        <p:nvPr/>
      </p:nvGrpSpPr>
      <p:grpSpPr>
        <a:xfrm>
          <a:off x="0" y="0"/>
          <a:ext cx="0" cy="0"/>
          <a:chOff x="0" y="0"/>
          <a:chExt cx="0" cy="0"/>
        </a:xfrm>
      </p:grpSpPr>
      <p:sp>
        <p:nvSpPr>
          <p:cNvPr id="117" name="Shape 117"/>
          <p:cNvSpPr/>
          <p:nvPr>
            <p:ph type="title"/>
          </p:nvPr>
        </p:nvSpPr>
        <p:spPr>
          <a:xfrm>
            <a:off x="838200" y="230187"/>
            <a:ext cx="10515600" cy="1595439"/>
          </a:xfrm>
          <a:prstGeom prst="rect">
            <a:avLst/>
          </a:prstGeom>
        </p:spPr>
        <p:txBody>
          <a:bodyPr/>
          <a:lstStyle/>
          <a:p>
            <a:pPr/>
            <a:r>
              <a:t>Titeltext</a:t>
            </a:r>
          </a:p>
        </p:txBody>
      </p:sp>
      <p:sp>
        <p:nvSpPr>
          <p:cNvPr id="118" name="Shape 118"/>
          <p:cNvSpPr/>
          <p:nvPr>
            <p:ph type="body" idx="1"/>
          </p:nvPr>
        </p:nvSpPr>
        <p:spPr>
          <a:xfrm>
            <a:off x="838200" y="1825625"/>
            <a:ext cx="10515600" cy="5032375"/>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119" name="Shape 119"/>
          <p:cNvSpPr/>
          <p:nvPr>
            <p:ph type="sldNum" sz="quarter" idx="2"/>
          </p:nvPr>
        </p:nvSpPr>
        <p:spPr>
          <a:xfrm>
            <a:off x="8610600" y="6404292"/>
            <a:ext cx="2743200" cy="269241"/>
          </a:xfrm>
          <a:prstGeom prst="rect">
            <a:avLst/>
          </a:prstGeom>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126" name="Shape 126"/>
          <p:cNvSpPr/>
          <p:nvPr>
            <p:ph type="sldNum" sz="quarter" idx="2"/>
          </p:nvPr>
        </p:nvSpPr>
        <p:spPr>
          <a:xfrm>
            <a:off x="5943600" y="6172200"/>
            <a:ext cx="2133600" cy="368301"/>
          </a:xfrm>
          <a:prstGeom prst="rect">
            <a:avLst/>
          </a:prstGeom>
        </p:spPr>
        <p:txBody>
          <a:bodyPr/>
          <a:lstStyle>
            <a:lvl1pPr>
              <a:spcBef>
                <a:spcPts val="700"/>
              </a:spcBef>
              <a:defRPr>
                <a:solidFill>
                  <a:srgbClr val="000000"/>
                </a:solidFill>
                <a:latin typeface="Futura Bk"/>
                <a:ea typeface="Futura Bk"/>
                <a:cs typeface="Futura Bk"/>
                <a:sym typeface="Futura B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1_1Line, Subtitle and Content">
    <p:bg>
      <p:bgPr>
        <a:solidFill>
          <a:srgbClr val="F5F4F2"/>
        </a:solidFill>
      </p:bgPr>
    </p:bg>
    <p:spTree>
      <p:nvGrpSpPr>
        <p:cNvPr id="1" name=""/>
        <p:cNvGrpSpPr/>
        <p:nvPr/>
      </p:nvGrpSpPr>
      <p:grpSpPr>
        <a:xfrm>
          <a:off x="0" y="0"/>
          <a:ext cx="0" cy="0"/>
          <a:chOff x="0" y="0"/>
          <a:chExt cx="0" cy="0"/>
        </a:xfrm>
      </p:grpSpPr>
      <p:sp>
        <p:nvSpPr>
          <p:cNvPr id="133" name="Shape 133"/>
          <p:cNvSpPr/>
          <p:nvPr>
            <p:ph type="body" sz="quarter" idx="1"/>
          </p:nvPr>
        </p:nvSpPr>
        <p:spPr>
          <a:xfrm>
            <a:off x="1882775" y="879475"/>
            <a:ext cx="8370380" cy="393286"/>
          </a:xfrm>
          <a:prstGeom prst="rect">
            <a:avLst/>
          </a:prstGeom>
        </p:spPr>
        <p:txBody>
          <a:bodyPr/>
          <a:lstStyle>
            <a:lvl1pPr marL="0" indent="0">
              <a:lnSpc>
                <a:spcPct val="100000"/>
              </a:lnSpc>
              <a:spcBef>
                <a:spcPts val="700"/>
              </a:spcBef>
              <a:buSzTx/>
              <a:buFontTx/>
              <a:buNone/>
              <a:defRPr sz="2000">
                <a:solidFill>
                  <a:srgbClr val="7B7B79"/>
                </a:solidFill>
                <a:latin typeface="Futura Bk"/>
                <a:ea typeface="Futura Bk"/>
                <a:cs typeface="Futura Bk"/>
                <a:sym typeface="Futura Bk"/>
              </a:defRPr>
            </a:lvl1pPr>
            <a:lvl2pPr marL="800100" indent="-228600">
              <a:lnSpc>
                <a:spcPct val="100000"/>
              </a:lnSpc>
              <a:spcBef>
                <a:spcPts val="700"/>
              </a:spcBef>
              <a:buSzPct val="75000"/>
              <a:buFontTx/>
              <a:defRPr sz="2000">
                <a:solidFill>
                  <a:srgbClr val="7B7B79"/>
                </a:solidFill>
                <a:latin typeface="Futura Bk"/>
                <a:ea typeface="Futura Bk"/>
                <a:cs typeface="Futura Bk"/>
                <a:sym typeface="Futura Bk"/>
              </a:defRPr>
            </a:lvl2pPr>
            <a:lvl3pPr marL="1257300" indent="-228600">
              <a:lnSpc>
                <a:spcPct val="100000"/>
              </a:lnSpc>
              <a:spcBef>
                <a:spcPts val="700"/>
              </a:spcBef>
              <a:buSzPct val="75000"/>
              <a:buFontTx/>
              <a:defRPr sz="2000">
                <a:solidFill>
                  <a:srgbClr val="7B7B79"/>
                </a:solidFill>
                <a:latin typeface="Futura Bk"/>
                <a:ea typeface="Futura Bk"/>
                <a:cs typeface="Futura Bk"/>
                <a:sym typeface="Futura Bk"/>
              </a:defRPr>
            </a:lvl3pPr>
            <a:lvl4pPr marL="1714500" indent="-228600">
              <a:lnSpc>
                <a:spcPct val="100000"/>
              </a:lnSpc>
              <a:spcBef>
                <a:spcPts val="700"/>
              </a:spcBef>
              <a:buSzPct val="75000"/>
              <a:buFontTx/>
              <a:defRPr sz="2000">
                <a:solidFill>
                  <a:srgbClr val="7B7B79"/>
                </a:solidFill>
                <a:latin typeface="Futura Bk"/>
                <a:ea typeface="Futura Bk"/>
                <a:cs typeface="Futura Bk"/>
                <a:sym typeface="Futura Bk"/>
              </a:defRPr>
            </a:lvl4pPr>
            <a:lvl5pPr marL="2171700" indent="-228600">
              <a:lnSpc>
                <a:spcPct val="100000"/>
              </a:lnSpc>
              <a:spcBef>
                <a:spcPts val="700"/>
              </a:spcBef>
              <a:buSzPct val="75000"/>
              <a:buFontTx/>
              <a:defRPr sz="2000">
                <a:solidFill>
                  <a:srgbClr val="7B7B79"/>
                </a:solidFill>
                <a:latin typeface="Futura Bk"/>
                <a:ea typeface="Futura Bk"/>
                <a:cs typeface="Futura Bk"/>
                <a:sym typeface="Futura Bk"/>
              </a:defRPr>
            </a:lvl5pPr>
          </a:lstStyle>
          <a:p>
            <a:pPr/>
            <a:r>
              <a:t>Textebene 1</a:t>
            </a:r>
          </a:p>
          <a:p>
            <a:pPr lvl="1"/>
            <a:r>
              <a:t>Textebene 2</a:t>
            </a:r>
          </a:p>
          <a:p>
            <a:pPr lvl="2"/>
            <a:r>
              <a:t>Textebene 3</a:t>
            </a:r>
          </a:p>
          <a:p>
            <a:pPr lvl="3"/>
            <a:r>
              <a:t>Textebene 4</a:t>
            </a:r>
          </a:p>
          <a:p>
            <a:pPr lvl="4"/>
            <a:r>
              <a:t>Textebene 5</a:t>
            </a:r>
          </a:p>
        </p:txBody>
      </p:sp>
      <p:sp>
        <p:nvSpPr>
          <p:cNvPr id="134" name="Shape 134"/>
          <p:cNvSpPr/>
          <p:nvPr>
            <p:ph type="title"/>
          </p:nvPr>
        </p:nvSpPr>
        <p:spPr>
          <a:xfrm>
            <a:off x="1863725" y="420623"/>
            <a:ext cx="8375650" cy="439739"/>
          </a:xfrm>
          <a:prstGeom prst="rect">
            <a:avLst/>
          </a:prstGeom>
        </p:spPr>
        <p:txBody>
          <a:bodyPr anchor="t"/>
          <a:lstStyle>
            <a:lvl1pPr>
              <a:lnSpc>
                <a:spcPts val="3300"/>
              </a:lnSpc>
              <a:defRPr sz="3200">
                <a:latin typeface="Futura Bk"/>
                <a:ea typeface="Futura Bk"/>
                <a:cs typeface="Futura Bk"/>
                <a:sym typeface="Futura Bk"/>
              </a:defRPr>
            </a:lvl1pPr>
          </a:lstStyle>
          <a:p>
            <a:pPr/>
            <a:r>
              <a:t>Titeltext</a:t>
            </a:r>
          </a:p>
        </p:txBody>
      </p:sp>
      <p:sp>
        <p:nvSpPr>
          <p:cNvPr id="135" name="Shape 135"/>
          <p:cNvSpPr/>
          <p:nvPr/>
        </p:nvSpPr>
        <p:spPr>
          <a:xfrm>
            <a:off x="6988092" y="6545761"/>
            <a:ext cx="3735657"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900"/>
              </a:spcBef>
              <a:defRPr sz="1600">
                <a:latin typeface="Futura Bk"/>
                <a:ea typeface="Futura Bk"/>
                <a:cs typeface="Futura Bk"/>
                <a:sym typeface="Futura Bk"/>
              </a:defRPr>
            </a:lvl1pPr>
          </a:lstStyle>
          <a:p>
            <a:pPr/>
            <a:r>
              <a:t>Lorenz Himer, Mobil 0151/40513738</a:t>
            </a:r>
          </a:p>
        </p:txBody>
      </p:sp>
      <p:sp>
        <p:nvSpPr>
          <p:cNvPr id="136" name="Shape 136"/>
          <p:cNvSpPr/>
          <p:nvPr>
            <p:ph type="sldNum" sz="quarter" idx="2"/>
          </p:nvPr>
        </p:nvSpPr>
        <p:spPr>
          <a:xfrm>
            <a:off x="5943600" y="6172200"/>
            <a:ext cx="2133600" cy="368301"/>
          </a:xfrm>
          <a:prstGeom prst="rect">
            <a:avLst/>
          </a:prstGeom>
        </p:spPr>
        <p:txBody>
          <a:bodyPr/>
          <a:lstStyle>
            <a:lvl1pPr>
              <a:spcBef>
                <a:spcPts val="700"/>
              </a:spcBef>
              <a:defRPr>
                <a:solidFill>
                  <a:srgbClr val="000000"/>
                </a:solidFill>
                <a:latin typeface="Futura Bk"/>
                <a:ea typeface="Futura Bk"/>
                <a:cs typeface="Futura Bk"/>
                <a:sym typeface="Futura B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el und Inhalt">
    <p:spTree>
      <p:nvGrpSpPr>
        <p:cNvPr id="1" name=""/>
        <p:cNvGrpSpPr/>
        <p:nvPr/>
      </p:nvGrpSpPr>
      <p:grpSpPr>
        <a:xfrm>
          <a:off x="0" y="0"/>
          <a:ext cx="0" cy="0"/>
          <a:chOff x="0" y="0"/>
          <a:chExt cx="0" cy="0"/>
        </a:xfrm>
      </p:grpSpPr>
      <p:sp>
        <p:nvSpPr>
          <p:cNvPr id="143" name="Shape 143"/>
          <p:cNvSpPr/>
          <p:nvPr>
            <p:ph type="title"/>
          </p:nvPr>
        </p:nvSpPr>
        <p:spPr>
          <a:xfrm>
            <a:off x="1981200" y="274638"/>
            <a:ext cx="8229600" cy="1143001"/>
          </a:xfrm>
          <a:prstGeom prst="rect">
            <a:avLst/>
          </a:prstGeom>
        </p:spPr>
        <p:txBody>
          <a:bodyPr/>
          <a:lstStyle>
            <a:lvl1pPr algn="ctr">
              <a:lnSpc>
                <a:spcPct val="100000"/>
              </a:lnSpc>
              <a:defRPr>
                <a:latin typeface="+mn-lt"/>
                <a:ea typeface="+mn-ea"/>
                <a:cs typeface="+mn-cs"/>
                <a:sym typeface="Calibri"/>
              </a:defRPr>
            </a:lvl1pPr>
          </a:lstStyle>
          <a:p>
            <a:pPr/>
            <a:r>
              <a:t>Titeltext</a:t>
            </a:r>
          </a:p>
        </p:txBody>
      </p:sp>
      <p:sp>
        <p:nvSpPr>
          <p:cNvPr id="144" name="Shape 144"/>
          <p:cNvSpPr/>
          <p:nvPr>
            <p:ph type="body" idx="1"/>
          </p:nvPr>
        </p:nvSpPr>
        <p:spPr>
          <a:xfrm>
            <a:off x="1981200" y="1600200"/>
            <a:ext cx="8229600" cy="4525963"/>
          </a:xfrm>
          <a:prstGeom prst="rect">
            <a:avLst/>
          </a:prstGeom>
        </p:spPr>
        <p:txBody>
          <a:bodyPr/>
          <a:lstStyle>
            <a:lvl1pPr marL="342900" indent="-342900">
              <a:lnSpc>
                <a:spcPct val="100000"/>
              </a:lnSpc>
              <a:spcBef>
                <a:spcPts val="700"/>
              </a:spcBef>
              <a:defRPr sz="3200">
                <a:latin typeface="+mn-lt"/>
                <a:ea typeface="+mn-ea"/>
                <a:cs typeface="+mn-cs"/>
                <a:sym typeface="Calibri"/>
              </a:defRPr>
            </a:lvl1pPr>
            <a:lvl2pPr marL="783771" indent="-326571">
              <a:lnSpc>
                <a:spcPct val="100000"/>
              </a:lnSpc>
              <a:spcBef>
                <a:spcPts val="700"/>
              </a:spcBef>
              <a:buChar char="–"/>
              <a:defRPr sz="3200">
                <a:latin typeface="+mn-lt"/>
                <a:ea typeface="+mn-ea"/>
                <a:cs typeface="+mn-cs"/>
                <a:sym typeface="Calibri"/>
              </a:defRPr>
            </a:lvl2pPr>
            <a:lvl3pPr marL="1219200" indent="-304800">
              <a:lnSpc>
                <a:spcPct val="100000"/>
              </a:lnSpc>
              <a:spcBef>
                <a:spcPts val="700"/>
              </a:spcBef>
              <a:defRPr sz="3200">
                <a:latin typeface="+mn-lt"/>
                <a:ea typeface="+mn-ea"/>
                <a:cs typeface="+mn-cs"/>
                <a:sym typeface="Calibri"/>
              </a:defRPr>
            </a:lvl3pPr>
            <a:lvl4pPr marL="1737360" indent="-365760">
              <a:lnSpc>
                <a:spcPct val="100000"/>
              </a:lnSpc>
              <a:spcBef>
                <a:spcPts val="700"/>
              </a:spcBef>
              <a:buChar char="–"/>
              <a:defRPr sz="3200">
                <a:latin typeface="+mn-lt"/>
                <a:ea typeface="+mn-ea"/>
                <a:cs typeface="+mn-cs"/>
                <a:sym typeface="Calibri"/>
              </a:defRPr>
            </a:lvl4pPr>
            <a:lvl5pPr marL="2194560" indent="-365760">
              <a:lnSpc>
                <a:spcPct val="100000"/>
              </a:lnSpc>
              <a:spcBef>
                <a:spcPts val="700"/>
              </a:spcBef>
              <a:buChar char="»"/>
              <a:defRPr sz="3200">
                <a:latin typeface="+mn-lt"/>
                <a:ea typeface="+mn-ea"/>
                <a:cs typeface="+mn-cs"/>
                <a:sym typeface="Calibri"/>
              </a:defRPr>
            </a:lvl5pPr>
          </a:lstStyle>
          <a:p>
            <a:pPr/>
            <a:r>
              <a:t>Textebene 1</a:t>
            </a:r>
          </a:p>
          <a:p>
            <a:pPr lvl="1"/>
            <a:r>
              <a:t>Textebene 2</a:t>
            </a:r>
          </a:p>
          <a:p>
            <a:pPr lvl="2"/>
            <a:r>
              <a:t>Textebene 3</a:t>
            </a:r>
          </a:p>
          <a:p>
            <a:pPr lvl="3"/>
            <a:r>
              <a:t>Textebene 4</a:t>
            </a:r>
          </a:p>
          <a:p>
            <a:pPr lvl="4"/>
            <a:r>
              <a:t>Textebene 5</a:t>
            </a:r>
          </a:p>
        </p:txBody>
      </p:sp>
      <p:sp>
        <p:nvSpPr>
          <p:cNvPr id="145" name="Shape 145"/>
          <p:cNvSpPr/>
          <p:nvPr>
            <p:ph type="sldNum" sz="quarter" idx="2"/>
          </p:nvPr>
        </p:nvSpPr>
        <p:spPr>
          <a:xfrm>
            <a:off x="9952176" y="6404292"/>
            <a:ext cx="258624" cy="269241"/>
          </a:xfrm>
          <a:prstGeom prst="rect">
            <a:avLst/>
          </a:prstGeom>
        </p:spPr>
        <p:txBody>
          <a:bodyPr/>
          <a:lstStyle>
            <a:lvl1pPr>
              <a:defRPr>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elfolie">
    <p:spTree>
      <p:nvGrpSpPr>
        <p:cNvPr id="1" name=""/>
        <p:cNvGrpSpPr/>
        <p:nvPr/>
      </p:nvGrpSpPr>
      <p:grpSpPr>
        <a:xfrm>
          <a:off x="0" y="0"/>
          <a:ext cx="0" cy="0"/>
          <a:chOff x="0" y="0"/>
          <a:chExt cx="0" cy="0"/>
        </a:xfrm>
      </p:grpSpPr>
      <p:sp>
        <p:nvSpPr>
          <p:cNvPr id="152" name="Shape 152"/>
          <p:cNvSpPr/>
          <p:nvPr>
            <p:ph type="title"/>
          </p:nvPr>
        </p:nvSpPr>
        <p:spPr>
          <a:xfrm>
            <a:off x="2209800" y="2130425"/>
            <a:ext cx="7772400" cy="1470025"/>
          </a:xfrm>
          <a:prstGeom prst="rect">
            <a:avLst/>
          </a:prstGeom>
        </p:spPr>
        <p:txBody>
          <a:bodyPr/>
          <a:lstStyle>
            <a:lvl1pPr algn="ctr">
              <a:lnSpc>
                <a:spcPct val="100000"/>
              </a:lnSpc>
              <a:defRPr>
                <a:latin typeface="+mn-lt"/>
                <a:ea typeface="+mn-ea"/>
                <a:cs typeface="+mn-cs"/>
                <a:sym typeface="Calibri"/>
              </a:defRPr>
            </a:lvl1pPr>
          </a:lstStyle>
          <a:p>
            <a:pPr/>
            <a:r>
              <a:t>Titeltext</a:t>
            </a:r>
          </a:p>
        </p:txBody>
      </p:sp>
      <p:sp>
        <p:nvSpPr>
          <p:cNvPr id="153" name="Shape 153"/>
          <p:cNvSpPr/>
          <p:nvPr>
            <p:ph type="body" sz="quarter" idx="1"/>
          </p:nvPr>
        </p:nvSpPr>
        <p:spPr>
          <a:xfrm>
            <a:off x="2895600" y="3886200"/>
            <a:ext cx="6400800" cy="1752600"/>
          </a:xfrm>
          <a:prstGeom prst="rect">
            <a:avLst/>
          </a:prstGeom>
        </p:spPr>
        <p:txBody>
          <a:bodyPr/>
          <a:lstStyle>
            <a:lvl1pPr marL="0" indent="0" algn="ctr">
              <a:lnSpc>
                <a:spcPct val="100000"/>
              </a:lnSpc>
              <a:spcBef>
                <a:spcPts val="700"/>
              </a:spcBef>
              <a:buSzTx/>
              <a:buFontTx/>
              <a:buNone/>
              <a:defRPr sz="3200">
                <a:solidFill>
                  <a:srgbClr val="888888"/>
                </a:solidFill>
                <a:latin typeface="+mn-lt"/>
                <a:ea typeface="+mn-ea"/>
                <a:cs typeface="+mn-cs"/>
                <a:sym typeface="Calibri"/>
              </a:defRPr>
            </a:lvl1pPr>
            <a:lvl2pPr marL="0" indent="457200" algn="ctr">
              <a:lnSpc>
                <a:spcPct val="100000"/>
              </a:lnSpc>
              <a:spcBef>
                <a:spcPts val="700"/>
              </a:spcBef>
              <a:buSzTx/>
              <a:buFontTx/>
              <a:buNone/>
              <a:defRPr sz="3200">
                <a:solidFill>
                  <a:srgbClr val="888888"/>
                </a:solidFill>
                <a:latin typeface="+mn-lt"/>
                <a:ea typeface="+mn-ea"/>
                <a:cs typeface="+mn-cs"/>
                <a:sym typeface="Calibri"/>
              </a:defRPr>
            </a:lvl2pPr>
            <a:lvl3pPr marL="0" indent="914400" algn="ctr">
              <a:lnSpc>
                <a:spcPct val="100000"/>
              </a:lnSpc>
              <a:spcBef>
                <a:spcPts val="700"/>
              </a:spcBef>
              <a:buSzTx/>
              <a:buFontTx/>
              <a:buNone/>
              <a:defRPr sz="3200">
                <a:solidFill>
                  <a:srgbClr val="888888"/>
                </a:solidFill>
                <a:latin typeface="+mn-lt"/>
                <a:ea typeface="+mn-ea"/>
                <a:cs typeface="+mn-cs"/>
                <a:sym typeface="Calibri"/>
              </a:defRPr>
            </a:lvl3pPr>
            <a:lvl4pPr marL="0" indent="1371600" algn="ctr">
              <a:lnSpc>
                <a:spcPct val="100000"/>
              </a:lnSpc>
              <a:spcBef>
                <a:spcPts val="700"/>
              </a:spcBef>
              <a:buSzTx/>
              <a:buFontTx/>
              <a:buNone/>
              <a:defRPr sz="3200">
                <a:solidFill>
                  <a:srgbClr val="888888"/>
                </a:solidFill>
                <a:latin typeface="+mn-lt"/>
                <a:ea typeface="+mn-ea"/>
                <a:cs typeface="+mn-cs"/>
                <a:sym typeface="Calibri"/>
              </a:defRPr>
            </a:lvl4pPr>
            <a:lvl5pPr marL="0" indent="1828800" algn="ctr">
              <a:lnSpc>
                <a:spcPct val="100000"/>
              </a:lnSpc>
              <a:spcBef>
                <a:spcPts val="700"/>
              </a:spcBef>
              <a:buSzTx/>
              <a:buFontTx/>
              <a:buNone/>
              <a:defRPr sz="3200">
                <a:solidFill>
                  <a:srgbClr val="888888"/>
                </a:solidFill>
                <a:latin typeface="+mn-lt"/>
                <a:ea typeface="+mn-ea"/>
                <a:cs typeface="+mn-cs"/>
                <a:sym typeface="Calibri"/>
              </a:defRPr>
            </a:lvl5pPr>
          </a:lstStyle>
          <a:p>
            <a:pPr/>
            <a:r>
              <a:t>Textebene 1</a:t>
            </a:r>
          </a:p>
          <a:p>
            <a:pPr lvl="1"/>
            <a:r>
              <a:t>Textebene 2</a:t>
            </a:r>
          </a:p>
          <a:p>
            <a:pPr lvl="2"/>
            <a:r>
              <a:t>Textebene 3</a:t>
            </a:r>
          </a:p>
          <a:p>
            <a:pPr lvl="3"/>
            <a:r>
              <a:t>Textebene 4</a:t>
            </a:r>
          </a:p>
          <a:p>
            <a:pPr lvl="4"/>
            <a:r>
              <a:t>Textebene 5</a:t>
            </a:r>
          </a:p>
        </p:txBody>
      </p:sp>
      <p:sp>
        <p:nvSpPr>
          <p:cNvPr id="154" name="Shape 154"/>
          <p:cNvSpPr/>
          <p:nvPr>
            <p:ph type="sldNum" sz="quarter" idx="2"/>
          </p:nvPr>
        </p:nvSpPr>
        <p:spPr>
          <a:xfrm>
            <a:off x="9952176" y="6404292"/>
            <a:ext cx="258624" cy="269241"/>
          </a:xfrm>
          <a:prstGeom prst="rect">
            <a:avLst/>
          </a:prstGeom>
        </p:spPr>
        <p:txBody>
          <a:bodyPr/>
          <a:lstStyle>
            <a:lvl1pPr>
              <a:defRPr>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und Inhal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Titeltext</a:t>
            </a:r>
          </a:p>
        </p:txBody>
      </p:sp>
      <p:sp>
        <p:nvSpPr>
          <p:cNvPr id="21" name="Shape 21"/>
          <p:cNvSpPr/>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Abschnitts-&#10;überschrift">
    <p:spTree>
      <p:nvGrpSpPr>
        <p:cNvPr id="1" name=""/>
        <p:cNvGrpSpPr/>
        <p:nvPr/>
      </p:nvGrpSpPr>
      <p:grpSpPr>
        <a:xfrm>
          <a:off x="0" y="0"/>
          <a:ext cx="0" cy="0"/>
          <a:chOff x="0" y="0"/>
          <a:chExt cx="0" cy="0"/>
        </a:xfrm>
      </p:grpSpPr>
      <p:sp>
        <p:nvSpPr>
          <p:cNvPr id="29" name="Shape 29"/>
          <p:cNvSpPr/>
          <p:nvPr>
            <p:ph type="title"/>
          </p:nvPr>
        </p:nvSpPr>
        <p:spPr>
          <a:xfrm>
            <a:off x="831850" y="1709738"/>
            <a:ext cx="10515600" cy="2852737"/>
          </a:xfrm>
          <a:prstGeom prst="rect">
            <a:avLst/>
          </a:prstGeom>
        </p:spPr>
        <p:txBody>
          <a:bodyPr anchor="b"/>
          <a:lstStyle>
            <a:lvl1pPr>
              <a:defRPr sz="6000"/>
            </a:lvl1pPr>
          </a:lstStyle>
          <a:p>
            <a:pPr/>
            <a:r>
              <a:t>Titeltext</a:t>
            </a:r>
          </a:p>
        </p:txBody>
      </p:sp>
      <p:sp>
        <p:nvSpPr>
          <p:cNvPr id="30" name="Shape 30"/>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Textebene 1</a:t>
            </a:r>
          </a:p>
          <a:p>
            <a:pPr lvl="1"/>
            <a:r>
              <a:t>Textebene 2</a:t>
            </a:r>
          </a:p>
          <a:p>
            <a:pPr lvl="2"/>
            <a:r>
              <a:t>Textebene 3</a:t>
            </a:r>
          </a:p>
          <a:p>
            <a:pPr lvl="3"/>
            <a:r>
              <a:t>Textebene 4</a:t>
            </a:r>
          </a:p>
          <a:p>
            <a:pPr lvl="4"/>
            <a:r>
              <a:t>Textebene 5</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Zwei Inhalte">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Titeltext</a:t>
            </a:r>
          </a:p>
        </p:txBody>
      </p:sp>
      <p:sp>
        <p:nvSpPr>
          <p:cNvPr id="39" name="Shape 39"/>
          <p:cNvSpPr/>
          <p:nvPr>
            <p:ph type="body" sz="half" idx="1"/>
          </p:nvPr>
        </p:nvSpPr>
        <p:spPr>
          <a:xfrm>
            <a:off x="838200" y="1825625"/>
            <a:ext cx="5181600" cy="4351338"/>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Vergleich">
    <p:spTree>
      <p:nvGrpSpPr>
        <p:cNvPr id="1" name=""/>
        <p:cNvGrpSpPr/>
        <p:nvPr/>
      </p:nvGrpSpPr>
      <p:grpSpPr>
        <a:xfrm>
          <a:off x="0" y="0"/>
          <a:ext cx="0" cy="0"/>
          <a:chOff x="0" y="0"/>
          <a:chExt cx="0" cy="0"/>
        </a:xfrm>
      </p:grpSpPr>
      <p:sp>
        <p:nvSpPr>
          <p:cNvPr id="47" name="Shape 47"/>
          <p:cNvSpPr/>
          <p:nvPr>
            <p:ph type="title"/>
          </p:nvPr>
        </p:nvSpPr>
        <p:spPr>
          <a:xfrm>
            <a:off x="839787" y="365125"/>
            <a:ext cx="10515601" cy="1325563"/>
          </a:xfrm>
          <a:prstGeom prst="rect">
            <a:avLst/>
          </a:prstGeom>
        </p:spPr>
        <p:txBody>
          <a:bodyPr/>
          <a:lstStyle/>
          <a:p>
            <a:pPr/>
            <a:r>
              <a:t>Titeltext</a:t>
            </a:r>
          </a:p>
        </p:txBody>
      </p:sp>
      <p:sp>
        <p:nvSpPr>
          <p:cNvPr id="48" name="Shape 48"/>
          <p:cNvSpPr/>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Textebene 1</a:t>
            </a:r>
          </a:p>
          <a:p>
            <a:pPr lvl="1"/>
            <a:r>
              <a:t>Textebene 2</a:t>
            </a:r>
          </a:p>
          <a:p>
            <a:pPr lvl="2"/>
            <a:r>
              <a:t>Textebene 3</a:t>
            </a:r>
          </a:p>
          <a:p>
            <a:pPr lvl="3"/>
            <a:r>
              <a:t>Textebene 4</a:t>
            </a:r>
          </a:p>
          <a:p>
            <a:pPr lvl="4"/>
            <a:r>
              <a:t>Textebene 5</a:t>
            </a:r>
          </a:p>
        </p:txBody>
      </p:sp>
      <p:sp>
        <p:nvSpPr>
          <p:cNvPr id="49" name="Shape 49"/>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Nur Titel">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Titeltext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Leer">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Inhalt mit Überschrift">
    <p:spTree>
      <p:nvGrpSpPr>
        <p:cNvPr id="1" name=""/>
        <p:cNvGrpSpPr/>
        <p:nvPr/>
      </p:nvGrpSpPr>
      <p:grpSpPr>
        <a:xfrm>
          <a:off x="0" y="0"/>
          <a:ext cx="0" cy="0"/>
          <a:chOff x="0" y="0"/>
          <a:chExt cx="0" cy="0"/>
        </a:xfrm>
      </p:grpSpPr>
      <p:sp>
        <p:nvSpPr>
          <p:cNvPr id="72" name="Shape 72"/>
          <p:cNvSpPr/>
          <p:nvPr>
            <p:ph type="title"/>
          </p:nvPr>
        </p:nvSpPr>
        <p:spPr>
          <a:xfrm>
            <a:off x="839787" y="457200"/>
            <a:ext cx="3932239" cy="1600200"/>
          </a:xfrm>
          <a:prstGeom prst="rect">
            <a:avLst/>
          </a:prstGeom>
        </p:spPr>
        <p:txBody>
          <a:bodyPr anchor="b"/>
          <a:lstStyle>
            <a:lvl1pPr>
              <a:defRPr sz="3200"/>
            </a:lvl1pPr>
          </a:lstStyle>
          <a:p>
            <a:pPr/>
            <a:r>
              <a:t>Titeltext</a:t>
            </a:r>
          </a:p>
        </p:txBody>
      </p:sp>
      <p:sp>
        <p:nvSpPr>
          <p:cNvPr id="73" name="Shape 73"/>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Textebene 1</a:t>
            </a:r>
          </a:p>
          <a:p>
            <a:pPr lvl="1"/>
            <a:r>
              <a:t>Textebene 2</a:t>
            </a:r>
          </a:p>
          <a:p>
            <a:pPr lvl="2"/>
            <a:r>
              <a:t>Textebene 3</a:t>
            </a:r>
          </a:p>
          <a:p>
            <a:pPr lvl="3"/>
            <a:r>
              <a:t>Textebene 4</a:t>
            </a:r>
          </a:p>
          <a:p>
            <a:pPr lvl="4"/>
            <a:r>
              <a:t>Textebene 5</a:t>
            </a:r>
          </a:p>
        </p:txBody>
      </p:sp>
      <p:sp>
        <p:nvSpPr>
          <p:cNvPr id="74" name="Shape 74"/>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ild mit Überschrift">
    <p:spTree>
      <p:nvGrpSpPr>
        <p:cNvPr id="1" name=""/>
        <p:cNvGrpSpPr/>
        <p:nvPr/>
      </p:nvGrpSpPr>
      <p:grpSpPr>
        <a:xfrm>
          <a:off x="0" y="0"/>
          <a:ext cx="0" cy="0"/>
          <a:chOff x="0" y="0"/>
          <a:chExt cx="0" cy="0"/>
        </a:xfrm>
      </p:grpSpPr>
      <p:sp>
        <p:nvSpPr>
          <p:cNvPr id="82" name="Shape 82"/>
          <p:cNvSpPr/>
          <p:nvPr>
            <p:ph type="title"/>
          </p:nvPr>
        </p:nvSpPr>
        <p:spPr>
          <a:xfrm>
            <a:off x="839787" y="457200"/>
            <a:ext cx="3932239" cy="1600200"/>
          </a:xfrm>
          <a:prstGeom prst="rect">
            <a:avLst/>
          </a:prstGeom>
        </p:spPr>
        <p:txBody>
          <a:bodyPr anchor="b"/>
          <a:lstStyle>
            <a:lvl1pPr>
              <a:defRPr sz="3200"/>
            </a:lvl1pPr>
          </a:lstStyle>
          <a:p>
            <a:pPr/>
            <a:r>
              <a:t>Titeltext</a:t>
            </a:r>
          </a:p>
        </p:txBody>
      </p:sp>
      <p:sp>
        <p:nvSpPr>
          <p:cNvPr id="83" name="Shape 83"/>
          <p:cNvSpPr/>
          <p:nvPr>
            <p:ph type="pic" sz="half" idx="13"/>
          </p:nvPr>
        </p:nvSpPr>
        <p:spPr>
          <a:xfrm>
            <a:off x="5183187" y="987425"/>
            <a:ext cx="6172201" cy="4873625"/>
          </a:xfrm>
          <a:prstGeom prst="rect">
            <a:avLst/>
          </a:prstGeom>
        </p:spPr>
        <p:txBody>
          <a:bodyPr lIns="91439" rIns="91439">
            <a:noAutofit/>
          </a:bodyPr>
          <a:lstStyle/>
          <a:p>
            <a:pPr/>
          </a:p>
        </p:txBody>
      </p:sp>
      <p:sp>
        <p:nvSpPr>
          <p:cNvPr id="84" name="Shape 84"/>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Textebene 1</a:t>
            </a:r>
          </a:p>
          <a:p>
            <a:pPr lvl="1"/>
            <a:r>
              <a:t>Textebene 2</a:t>
            </a:r>
          </a:p>
          <a:p>
            <a:pPr lvl="2"/>
            <a:r>
              <a:t>Textebene 3</a:t>
            </a:r>
          </a:p>
          <a:p>
            <a:pPr lvl="3"/>
            <a:r>
              <a:t>Textebene 4</a:t>
            </a:r>
          </a:p>
          <a:p>
            <a:pPr lvl="4"/>
            <a:r>
              <a:t>Textebene 5</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Titeltext</a:t>
            </a:r>
          </a:p>
        </p:txBody>
      </p:sp>
      <p:sp>
        <p:nvSpPr>
          <p:cNvPr id="3" name="Shape 3"/>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Shape 4"/>
          <p:cNvSpPr/>
          <p:nvPr>
            <p:ph type="sldNum" sz="quarter" idx="2"/>
          </p:nvPr>
        </p:nvSpPr>
        <p:spPr>
          <a:xfrm>
            <a:off x="11090637" y="6404292"/>
            <a:ext cx="263163" cy="269241"/>
          </a:xfrm>
          <a:prstGeom prst="rect">
            <a:avLst/>
          </a:prstGeom>
          <a:ln w="12700">
            <a:miter lim="400000"/>
          </a:ln>
        </p:spPr>
        <p:txBody>
          <a:bodyPr wrap="none" lIns="45719" rIns="45719" anchor="ctr">
            <a:spAutoFit/>
          </a:bodyPr>
          <a:lstStyle>
            <a:lvl1pPr algn="r">
              <a:defRPr sz="1200">
                <a:solidFill>
                  <a:srgbClr val="888888"/>
                </a:solidFill>
                <a:latin typeface="Georgia"/>
                <a:ea typeface="Georgia"/>
                <a:cs typeface="Georgia"/>
                <a:sym typeface="Georgi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rethancakes.de" TargetMode="Externa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image" Target="../media/image1.gif"/></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urteile-im-internet.de/archives/BSG-B-12-KR-22-07-R.html" TargetMode="Externa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9900"/>
        </a:solidFill>
      </p:bgPr>
    </p:bg>
    <p:spTree>
      <p:nvGrpSpPr>
        <p:cNvPr id="1" name=""/>
        <p:cNvGrpSpPr/>
        <p:nvPr/>
      </p:nvGrpSpPr>
      <p:grpSpPr>
        <a:xfrm>
          <a:off x="0" y="0"/>
          <a:ext cx="0" cy="0"/>
          <a:chOff x="0" y="0"/>
          <a:chExt cx="0" cy="0"/>
        </a:xfrm>
      </p:grpSpPr>
      <p:sp>
        <p:nvSpPr>
          <p:cNvPr id="163" name="Shape 163"/>
          <p:cNvSpPr/>
          <p:nvPr>
            <p:ph type="subTitle" sz="half" idx="1"/>
          </p:nvPr>
        </p:nvSpPr>
        <p:spPr>
          <a:xfrm>
            <a:off x="470810" y="4260582"/>
            <a:ext cx="9144001" cy="1966556"/>
          </a:xfrm>
          <a:prstGeom prst="rect">
            <a:avLst/>
          </a:prstGeom>
        </p:spPr>
        <p:txBody>
          <a:bodyPr/>
          <a:lstStyle/>
          <a:p>
            <a:pPr algn="l">
              <a:defRPr b="1" sz="3200">
                <a:effectLst>
                  <a:outerShdw sx="100000" sy="100000" kx="0" ky="0" algn="b" rotWithShape="0" blurRad="38100" dist="38100" dir="2700000">
                    <a:srgbClr val="000000">
                      <a:alpha val="43137"/>
                    </a:srgbClr>
                  </a:outerShdw>
                </a:effectLst>
              </a:defRPr>
            </a:pPr>
            <a:r>
              <a:t>Gabriele und Lorenz Himer</a:t>
            </a:r>
          </a:p>
          <a:p>
            <a:pPr algn="l">
              <a:defRPr b="1">
                <a:solidFill>
                  <a:srgbClr val="FFFFFF"/>
                </a:solidFill>
                <a:effectLst>
                  <a:outerShdw sx="100000" sy="100000" kx="0" ky="0" algn="b" rotWithShape="0" blurRad="38100" dist="38100" dir="2700000">
                    <a:srgbClr val="000000">
                      <a:alpha val="43137"/>
                    </a:srgbClr>
                  </a:outerShdw>
                </a:effectLst>
              </a:defRPr>
            </a:pPr>
            <a:r>
              <a:rPr b="0">
                <a:latin typeface="Wingdings"/>
                <a:ea typeface="Wingdings"/>
                <a:cs typeface="Wingdings"/>
                <a:sym typeface="Wingdings"/>
              </a:rPr>
              <a:t>☎  </a:t>
            </a:r>
            <a:r>
              <a:t>0151 / 4051 3738</a:t>
            </a:r>
          </a:p>
          <a:p>
            <a:pPr marL="342900" indent="-342900" algn="l">
              <a:spcBef>
                <a:spcPts val="400"/>
              </a:spcBef>
              <a:buSzPct val="100000"/>
              <a:buFont typeface="Wingdings"/>
              <a:buChar char="✉"/>
              <a:defRPr b="1">
                <a:solidFill>
                  <a:srgbClr val="FFFFFF"/>
                </a:solidFill>
                <a:effectLst>
                  <a:outerShdw sx="100000" sy="100000" kx="0" ky="0" algn="b" rotWithShape="0" blurRad="38100" dist="38100" dir="2700000">
                    <a:srgbClr val="000000">
                      <a:alpha val="43137"/>
                    </a:srgbClr>
                  </a:outerShdw>
                </a:effectLst>
              </a:defRPr>
            </a:pPr>
            <a:r>
              <a:t>        lorenz_himer@web.de</a:t>
            </a:r>
          </a:p>
          <a:p>
            <a:pPr algn="l">
              <a:defRPr b="1">
                <a:solidFill>
                  <a:srgbClr val="FFFFFF"/>
                </a:solidFill>
                <a:effectLst>
                  <a:outerShdw sx="100000" sy="100000" kx="0" ky="0" algn="b" rotWithShape="0" blurRad="38100" dist="38100" dir="2700000">
                    <a:srgbClr val="000000">
                      <a:alpha val="43137"/>
                    </a:srgbClr>
                  </a:outerShdw>
                </a:effectLst>
              </a:defRPr>
            </a:pPr>
            <a:r>
              <a:t>            </a:t>
            </a:r>
            <a:r>
              <a:rPr u="sng">
                <a:solidFill>
                  <a:srgbClr val="0563C1"/>
                </a:solidFill>
                <a:uFill>
                  <a:solidFill>
                    <a:srgbClr val="0563C1"/>
                  </a:solidFill>
                </a:uFill>
                <a:hlinkClick r:id="rId2" invalidUrl="" action="" tgtFrame="" tooltip="" history="1" highlightClick="0" endSnd="0"/>
              </a:rPr>
              <a:t>www.morethancakes.de</a:t>
            </a:r>
          </a:p>
        </p:txBody>
      </p:sp>
      <p:pic>
        <p:nvPicPr>
          <p:cNvPr id="164" name="image1.png"/>
          <p:cNvPicPr>
            <a:picLocks noChangeAspect="1"/>
          </p:cNvPicPr>
          <p:nvPr/>
        </p:nvPicPr>
        <p:blipFill>
          <a:blip r:embed="rId3">
            <a:extLst/>
          </a:blip>
          <a:stretch>
            <a:fillRect/>
          </a:stretch>
        </p:blipFill>
        <p:spPr>
          <a:xfrm>
            <a:off x="509712" y="5753439"/>
            <a:ext cx="499100" cy="499099"/>
          </a:xfrm>
          <a:prstGeom prst="rect">
            <a:avLst/>
          </a:prstGeom>
          <a:ln w="12700">
            <a:miter lim="400000"/>
          </a:ln>
        </p:spPr>
      </p:pic>
      <p:sp>
        <p:nvSpPr>
          <p:cNvPr id="165" name="Shape 165"/>
          <p:cNvSpPr/>
          <p:nvPr/>
        </p:nvSpPr>
        <p:spPr>
          <a:xfrm>
            <a:off x="458912" y="274145"/>
            <a:ext cx="11620794" cy="218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Arbeits- und sozialrechtliche Aspekte beim Übergang vom Arbeitsleben in den Ruhestand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nvSpPr>
        <p:spPr>
          <a:xfrm>
            <a:off x="442763" y="1628540"/>
            <a:ext cx="11319310" cy="477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3200">
                <a:latin typeface="Georgia"/>
                <a:ea typeface="Georgia"/>
                <a:cs typeface="Georgia"/>
                <a:sym typeface="Georgia"/>
              </a:defRPr>
            </a:pPr>
            <a:r>
              <a:t>Beitrag heute 18,7% (Arbeitnehmer und Arbeitgeber zahlen jeweils die Hälfte) bis zur Beitragsbemessungsgrenze (BBG, ab 2016: 74.400 Euro jährlich WEST, 64.800 Euro OST)</a:t>
            </a:r>
          </a:p>
          <a:p>
            <a:pPr lvl="2" marL="1371600" indent="-457200">
              <a:buSzPct val="100000"/>
              <a:buFont typeface="Wingdings"/>
              <a:buChar char="▪"/>
              <a:defRPr sz="2400">
                <a:latin typeface="Georgia"/>
                <a:ea typeface="Georgia"/>
                <a:cs typeface="Georgia"/>
                <a:sym typeface="Georgia"/>
              </a:defRPr>
            </a:pPr>
            <a:r>
              <a:t>Die BBG wird durch den Gesetzgeber jedes Jahr geändert. Sie folgt in der Regel der Entwicklung der Durchschnittseinkommen der Rentenbeitragszahler in Deutschland</a:t>
            </a:r>
          </a:p>
          <a:p>
            <a:pPr marL="457200" indent="-457200">
              <a:buSzPct val="100000"/>
              <a:buFont typeface="Wingdings"/>
              <a:buChar char="➲"/>
              <a:defRPr sz="3200">
                <a:latin typeface="Georgia"/>
                <a:ea typeface="Georgia"/>
                <a:cs typeface="Georgia"/>
                <a:sym typeface="Georgia"/>
              </a:defRPr>
            </a:pPr>
            <a:r>
              <a:t>Durchschnittliches Einkommen aller Versicherten wird für jedes Jahr bestimmt (ab 2016 vorläufig: 36.267 Euro)</a:t>
            </a:r>
          </a:p>
          <a:p>
            <a:pPr marL="457200" indent="-457200">
              <a:buSzPct val="100000"/>
              <a:buFont typeface="Wingdings"/>
              <a:buChar char="➲"/>
              <a:defRPr sz="3200">
                <a:latin typeface="Georgia"/>
                <a:ea typeface="Georgia"/>
                <a:cs typeface="Georgia"/>
                <a:sym typeface="Georgia"/>
              </a:defRPr>
            </a:pPr>
            <a:r>
              <a:t>Für genau dieses Einkommen erwirbt der Versicherte in jedem Jahr 1 Entgeltpunkt, ggf. entsprechend mehr (bis zur BBG) oder weniger</a:t>
            </a:r>
          </a:p>
        </p:txBody>
      </p:sp>
      <p:sp>
        <p:nvSpPr>
          <p:cNvPr id="251" name="Shape 251"/>
          <p:cNvSpPr/>
          <p:nvPr/>
        </p:nvSpPr>
        <p:spPr>
          <a:xfrm>
            <a:off x="442760" y="683825"/>
            <a:ext cx="751733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Gesetzliche Rente – Fakten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nvSpPr>
        <p:spPr>
          <a:xfrm>
            <a:off x="442763" y="1628539"/>
            <a:ext cx="11319310" cy="523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3600">
                <a:latin typeface="Georgia"/>
                <a:ea typeface="Georgia"/>
                <a:cs typeface="Georgia"/>
                <a:sym typeface="Georgia"/>
              </a:defRPr>
            </a:pPr>
            <a:r>
              <a:t>Für jeden im Berufsleben „gesammelten“ Entgeltpunkt erhält man (Stand 1.7.2016) eine monatliche Rente von 30,45 Euro (West) oder 28,66 Euro (Ost)</a:t>
            </a:r>
          </a:p>
          <a:p>
            <a:pPr marL="457200" indent="-457200">
              <a:buSzPct val="100000"/>
              <a:buFont typeface="Wingdings"/>
              <a:buChar char="➲"/>
              <a:defRPr sz="3600">
                <a:latin typeface="Georgia"/>
                <a:ea typeface="Georgia"/>
                <a:cs typeface="Georgia"/>
                <a:sym typeface="Georgia"/>
              </a:defRPr>
            </a:pPr>
            <a:r>
              <a:t>Besonderheiten für beitragsfreie Zeiten, Zeiten für Berufsausbildung und Mutterschutz </a:t>
            </a:r>
          </a:p>
          <a:p>
            <a:pPr marL="457200" indent="-457200">
              <a:buSzPct val="100000"/>
              <a:buFont typeface="Wingdings"/>
              <a:buChar char="➲"/>
              <a:defRPr sz="3600">
                <a:latin typeface="Georgia"/>
                <a:ea typeface="Georgia"/>
                <a:cs typeface="Georgia"/>
                <a:sym typeface="Georgia"/>
              </a:defRPr>
            </a:pPr>
            <a:r>
              <a:t>Rente ist steuerpflichtig. Ebenso werden Krankenkassen- und Pflegeversicherungsbeiträge fällig</a:t>
            </a:r>
          </a:p>
        </p:txBody>
      </p:sp>
      <p:sp>
        <p:nvSpPr>
          <p:cNvPr id="254" name="Shape 254"/>
          <p:cNvSpPr/>
          <p:nvPr/>
        </p:nvSpPr>
        <p:spPr>
          <a:xfrm>
            <a:off x="442760" y="683825"/>
            <a:ext cx="751733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Gesetzliche Rente – Fakten (3)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79" name="Group 279"/>
          <p:cNvGrpSpPr/>
          <p:nvPr/>
        </p:nvGrpSpPr>
        <p:grpSpPr>
          <a:xfrm>
            <a:off x="442761" y="1479319"/>
            <a:ext cx="10893157" cy="5100654"/>
            <a:chOff x="0" y="0"/>
            <a:chExt cx="10893156" cy="5100652"/>
          </a:xfrm>
        </p:grpSpPr>
        <p:sp>
          <p:nvSpPr>
            <p:cNvPr id="256" name="Shape 256"/>
            <p:cNvSpPr/>
            <p:nvPr/>
          </p:nvSpPr>
          <p:spPr>
            <a:xfrm flipH="1">
              <a:off x="1409379" y="50693"/>
              <a:ext cx="1" cy="4541486"/>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57" name="Shape 257"/>
            <p:cNvSpPr/>
            <p:nvPr/>
          </p:nvSpPr>
          <p:spPr>
            <a:xfrm>
              <a:off x="2156266" y="4726780"/>
              <a:ext cx="94521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Georgia"/>
                  <a:ea typeface="Georgia"/>
                  <a:cs typeface="Georgia"/>
                  <a:sym typeface="Georgia"/>
                </a:defRPr>
              </a:lvl1pPr>
            </a:lstStyle>
            <a:p>
              <a:pPr/>
              <a:r>
                <a:t>2008</a:t>
              </a:r>
            </a:p>
          </p:txBody>
        </p:sp>
        <p:sp>
          <p:nvSpPr>
            <p:cNvPr id="258" name="Shape 258"/>
            <p:cNvSpPr/>
            <p:nvPr/>
          </p:nvSpPr>
          <p:spPr>
            <a:xfrm flipH="1">
              <a:off x="1044375" y="4581690"/>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59" name="Shape 259"/>
            <p:cNvSpPr/>
            <p:nvPr/>
          </p:nvSpPr>
          <p:spPr>
            <a:xfrm flipH="1">
              <a:off x="1033826" y="3968117"/>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60" name="Shape 260"/>
            <p:cNvSpPr/>
            <p:nvPr/>
          </p:nvSpPr>
          <p:spPr>
            <a:xfrm flipH="1">
              <a:off x="1035936" y="3352797"/>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61" name="Shape 261"/>
            <p:cNvSpPr/>
            <p:nvPr/>
          </p:nvSpPr>
          <p:spPr>
            <a:xfrm flipH="1">
              <a:off x="1031716" y="2716500"/>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62" name="Shape 262"/>
            <p:cNvSpPr/>
            <p:nvPr/>
          </p:nvSpPr>
          <p:spPr>
            <a:xfrm flipH="1">
              <a:off x="1021167" y="2078454"/>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63" name="Shape 263"/>
            <p:cNvSpPr/>
            <p:nvPr/>
          </p:nvSpPr>
          <p:spPr>
            <a:xfrm flipH="1">
              <a:off x="1033826" y="1440409"/>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64" name="Shape 264"/>
            <p:cNvSpPr/>
            <p:nvPr/>
          </p:nvSpPr>
          <p:spPr>
            <a:xfrm flipH="1">
              <a:off x="1048595" y="825088"/>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65" name="Shape 265"/>
            <p:cNvSpPr/>
            <p:nvPr/>
          </p:nvSpPr>
          <p:spPr>
            <a:xfrm flipH="1" flipV="1">
              <a:off x="1046485" y="166066"/>
              <a:ext cx="365005"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266" name="Shape 266"/>
            <p:cNvSpPr/>
            <p:nvPr/>
          </p:nvSpPr>
          <p:spPr>
            <a:xfrm>
              <a:off x="645614" y="4401639"/>
              <a:ext cx="270061"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0</a:t>
              </a:r>
            </a:p>
          </p:txBody>
        </p:sp>
        <p:sp>
          <p:nvSpPr>
            <p:cNvPr id="267" name="Shape 267"/>
            <p:cNvSpPr/>
            <p:nvPr/>
          </p:nvSpPr>
          <p:spPr>
            <a:xfrm>
              <a:off x="0" y="3789814"/>
              <a:ext cx="16752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10.000</a:t>
              </a:r>
            </a:p>
          </p:txBody>
        </p:sp>
        <p:sp>
          <p:nvSpPr>
            <p:cNvPr id="268" name="Shape 268"/>
            <p:cNvSpPr/>
            <p:nvPr/>
          </p:nvSpPr>
          <p:spPr>
            <a:xfrm>
              <a:off x="16878" y="3198967"/>
              <a:ext cx="16752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20.000</a:t>
              </a:r>
            </a:p>
          </p:txBody>
        </p:sp>
        <p:sp>
          <p:nvSpPr>
            <p:cNvPr id="269" name="Shape 269"/>
            <p:cNvSpPr/>
            <p:nvPr/>
          </p:nvSpPr>
          <p:spPr>
            <a:xfrm>
              <a:off x="33757" y="2550433"/>
              <a:ext cx="16752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30.000</a:t>
              </a:r>
            </a:p>
          </p:txBody>
        </p:sp>
        <p:sp>
          <p:nvSpPr>
            <p:cNvPr id="270" name="Shape 270"/>
            <p:cNvSpPr/>
            <p:nvPr/>
          </p:nvSpPr>
          <p:spPr>
            <a:xfrm>
              <a:off x="18988" y="1901899"/>
              <a:ext cx="16752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40.000</a:t>
              </a:r>
            </a:p>
          </p:txBody>
        </p:sp>
        <p:sp>
          <p:nvSpPr>
            <p:cNvPr id="271" name="Shape 271"/>
            <p:cNvSpPr/>
            <p:nvPr/>
          </p:nvSpPr>
          <p:spPr>
            <a:xfrm>
              <a:off x="4219" y="1286579"/>
              <a:ext cx="16752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50.000</a:t>
              </a:r>
            </a:p>
          </p:txBody>
        </p:sp>
        <p:sp>
          <p:nvSpPr>
            <p:cNvPr id="272" name="Shape 272"/>
            <p:cNvSpPr/>
            <p:nvPr/>
          </p:nvSpPr>
          <p:spPr>
            <a:xfrm>
              <a:off x="16878" y="648533"/>
              <a:ext cx="16752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60.000</a:t>
              </a:r>
            </a:p>
          </p:txBody>
        </p:sp>
        <p:sp>
          <p:nvSpPr>
            <p:cNvPr id="273" name="Shape 273"/>
            <p:cNvSpPr/>
            <p:nvPr/>
          </p:nvSpPr>
          <p:spPr>
            <a:xfrm>
              <a:off x="21098" y="0"/>
              <a:ext cx="1675222" cy="294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Georgia"/>
                  <a:ea typeface="Georgia"/>
                  <a:cs typeface="Georgia"/>
                  <a:sym typeface="Georgia"/>
                </a:defRPr>
              </a:lvl1pPr>
            </a:lstStyle>
            <a:p>
              <a:pPr/>
              <a:r>
                <a:t>70.000</a:t>
              </a:r>
            </a:p>
          </p:txBody>
        </p:sp>
        <p:sp>
          <p:nvSpPr>
            <p:cNvPr id="274" name="Shape 274"/>
            <p:cNvSpPr/>
            <p:nvPr/>
          </p:nvSpPr>
          <p:spPr>
            <a:xfrm>
              <a:off x="3901113" y="4730276"/>
              <a:ext cx="94521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Georgia"/>
                  <a:ea typeface="Georgia"/>
                  <a:cs typeface="Georgia"/>
                  <a:sym typeface="Georgia"/>
                </a:defRPr>
              </a:lvl1pPr>
            </a:lstStyle>
            <a:p>
              <a:pPr/>
              <a:r>
                <a:t>2009</a:t>
              </a:r>
            </a:p>
          </p:txBody>
        </p:sp>
        <p:sp>
          <p:nvSpPr>
            <p:cNvPr id="275" name="Shape 275"/>
            <p:cNvSpPr/>
            <p:nvPr/>
          </p:nvSpPr>
          <p:spPr>
            <a:xfrm>
              <a:off x="5620640" y="4740764"/>
              <a:ext cx="94521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Georgia"/>
                  <a:ea typeface="Georgia"/>
                  <a:cs typeface="Georgia"/>
                  <a:sym typeface="Georgia"/>
                </a:defRPr>
              </a:lvl1pPr>
            </a:lstStyle>
            <a:p>
              <a:pPr/>
              <a:r>
                <a:t>2010</a:t>
              </a:r>
            </a:p>
          </p:txBody>
        </p:sp>
        <p:sp>
          <p:nvSpPr>
            <p:cNvPr id="276" name="Shape 276"/>
            <p:cNvSpPr/>
            <p:nvPr/>
          </p:nvSpPr>
          <p:spPr>
            <a:xfrm>
              <a:off x="7371816" y="4740764"/>
              <a:ext cx="94521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Georgia"/>
                  <a:ea typeface="Georgia"/>
                  <a:cs typeface="Georgia"/>
                  <a:sym typeface="Georgia"/>
                </a:defRPr>
              </a:lvl1pPr>
            </a:lstStyle>
            <a:p>
              <a:pPr/>
              <a:r>
                <a:t>2011</a:t>
              </a:r>
            </a:p>
          </p:txBody>
        </p:sp>
        <p:sp>
          <p:nvSpPr>
            <p:cNvPr id="277" name="Shape 277"/>
            <p:cNvSpPr/>
            <p:nvPr/>
          </p:nvSpPr>
          <p:spPr>
            <a:xfrm>
              <a:off x="9127211" y="4742512"/>
              <a:ext cx="94521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Georgia"/>
                  <a:ea typeface="Georgia"/>
                  <a:cs typeface="Georgia"/>
                  <a:sym typeface="Georgia"/>
                </a:defRPr>
              </a:lvl1pPr>
            </a:lstStyle>
            <a:p>
              <a:pPr/>
              <a:r>
                <a:t>2012</a:t>
              </a:r>
            </a:p>
          </p:txBody>
        </p:sp>
        <p:sp>
          <p:nvSpPr>
            <p:cNvPr id="278" name="Shape 278"/>
            <p:cNvSpPr/>
            <p:nvPr/>
          </p:nvSpPr>
          <p:spPr>
            <a:xfrm flipV="1">
              <a:off x="1400940" y="4558966"/>
              <a:ext cx="9492217" cy="22725"/>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grpSp>
      <p:sp>
        <p:nvSpPr>
          <p:cNvPr id="280" name="Shape 280"/>
          <p:cNvSpPr/>
          <p:nvPr/>
        </p:nvSpPr>
        <p:spPr>
          <a:xfrm>
            <a:off x="2717695" y="3292986"/>
            <a:ext cx="519113" cy="1"/>
          </a:xfrm>
          <a:prstGeom prst="line">
            <a:avLst/>
          </a:prstGeom>
          <a:ln w="63500">
            <a:solidFill>
              <a:srgbClr val="00FF00"/>
            </a:solidFill>
          </a:ln>
        </p:spPr>
        <p:txBody>
          <a:bodyPr lIns="45719" rIns="45719"/>
          <a:lstStyle/>
          <a:p>
            <a:pPr/>
          </a:p>
        </p:txBody>
      </p:sp>
      <p:sp>
        <p:nvSpPr>
          <p:cNvPr id="281" name="Shape 281"/>
          <p:cNvSpPr/>
          <p:nvPr/>
        </p:nvSpPr>
        <p:spPr>
          <a:xfrm>
            <a:off x="2709759" y="4167699"/>
            <a:ext cx="519114" cy="1"/>
          </a:xfrm>
          <a:prstGeom prst="line">
            <a:avLst/>
          </a:prstGeom>
          <a:ln w="63500">
            <a:solidFill>
              <a:srgbClr val="FF00FF"/>
            </a:solidFill>
          </a:ln>
        </p:spPr>
        <p:txBody>
          <a:bodyPr lIns="45719" rIns="45719"/>
          <a:lstStyle/>
          <a:p>
            <a:pPr/>
          </a:p>
        </p:txBody>
      </p:sp>
      <p:sp>
        <p:nvSpPr>
          <p:cNvPr id="282" name="Shape 282"/>
          <p:cNvSpPr/>
          <p:nvPr/>
        </p:nvSpPr>
        <p:spPr>
          <a:xfrm>
            <a:off x="2566883" y="3394586"/>
            <a:ext cx="97313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45.000</a:t>
            </a:r>
          </a:p>
        </p:txBody>
      </p:sp>
      <p:sp>
        <p:nvSpPr>
          <p:cNvPr id="283" name="Shape 283"/>
          <p:cNvSpPr/>
          <p:nvPr/>
        </p:nvSpPr>
        <p:spPr>
          <a:xfrm>
            <a:off x="2579583" y="4291524"/>
            <a:ext cx="97313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30.000</a:t>
            </a:r>
          </a:p>
        </p:txBody>
      </p:sp>
      <p:sp>
        <p:nvSpPr>
          <p:cNvPr id="284" name="Shape 284"/>
          <p:cNvSpPr/>
          <p:nvPr/>
        </p:nvSpPr>
        <p:spPr>
          <a:xfrm>
            <a:off x="2029573" y="5256917"/>
            <a:ext cx="196099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Entgeltpunkte</a:t>
            </a:r>
          </a:p>
        </p:txBody>
      </p:sp>
      <p:sp>
        <p:nvSpPr>
          <p:cNvPr id="285" name="Shape 285"/>
          <p:cNvSpPr/>
          <p:nvPr/>
        </p:nvSpPr>
        <p:spPr>
          <a:xfrm>
            <a:off x="2599027" y="5571694"/>
            <a:ext cx="68103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1,50</a:t>
            </a:r>
          </a:p>
        </p:txBody>
      </p:sp>
      <p:sp>
        <p:nvSpPr>
          <p:cNvPr id="286" name="Shape 286"/>
          <p:cNvSpPr/>
          <p:nvPr/>
        </p:nvSpPr>
        <p:spPr>
          <a:xfrm>
            <a:off x="4475770" y="3217474"/>
            <a:ext cx="519114" cy="1"/>
          </a:xfrm>
          <a:prstGeom prst="line">
            <a:avLst/>
          </a:prstGeom>
          <a:ln w="63500">
            <a:solidFill>
              <a:srgbClr val="00FF00"/>
            </a:solidFill>
          </a:ln>
        </p:spPr>
        <p:txBody>
          <a:bodyPr lIns="45719" rIns="45719"/>
          <a:lstStyle/>
          <a:p>
            <a:pPr/>
          </a:p>
        </p:txBody>
      </p:sp>
      <p:sp>
        <p:nvSpPr>
          <p:cNvPr id="287" name="Shape 287"/>
          <p:cNvSpPr/>
          <p:nvPr/>
        </p:nvSpPr>
        <p:spPr>
          <a:xfrm>
            <a:off x="4467833" y="4081074"/>
            <a:ext cx="519114" cy="1"/>
          </a:xfrm>
          <a:prstGeom prst="line">
            <a:avLst/>
          </a:prstGeom>
          <a:ln w="63500">
            <a:solidFill>
              <a:srgbClr val="FF00FF"/>
            </a:solidFill>
          </a:ln>
        </p:spPr>
        <p:txBody>
          <a:bodyPr lIns="45719" rIns="45719"/>
          <a:lstStyle/>
          <a:p>
            <a:pPr/>
          </a:p>
        </p:txBody>
      </p:sp>
      <p:sp>
        <p:nvSpPr>
          <p:cNvPr id="288" name="Shape 288"/>
          <p:cNvSpPr/>
          <p:nvPr/>
        </p:nvSpPr>
        <p:spPr>
          <a:xfrm>
            <a:off x="4313847" y="3319074"/>
            <a:ext cx="973138"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45.500</a:t>
            </a:r>
          </a:p>
        </p:txBody>
      </p:sp>
      <p:sp>
        <p:nvSpPr>
          <p:cNvPr id="289" name="Shape 289"/>
          <p:cNvSpPr/>
          <p:nvPr/>
        </p:nvSpPr>
        <p:spPr>
          <a:xfrm>
            <a:off x="4326547" y="4204899"/>
            <a:ext cx="973138"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31.000</a:t>
            </a:r>
          </a:p>
        </p:txBody>
      </p:sp>
      <p:sp>
        <p:nvSpPr>
          <p:cNvPr id="290" name="Shape 290"/>
          <p:cNvSpPr/>
          <p:nvPr/>
        </p:nvSpPr>
        <p:spPr>
          <a:xfrm>
            <a:off x="6138822" y="3168512"/>
            <a:ext cx="519114" cy="1"/>
          </a:xfrm>
          <a:prstGeom prst="line">
            <a:avLst/>
          </a:prstGeom>
          <a:ln w="63500">
            <a:solidFill>
              <a:srgbClr val="00FF00"/>
            </a:solidFill>
          </a:ln>
        </p:spPr>
        <p:txBody>
          <a:bodyPr lIns="45719" rIns="45719"/>
          <a:lstStyle/>
          <a:p>
            <a:pPr/>
          </a:p>
        </p:txBody>
      </p:sp>
      <p:sp>
        <p:nvSpPr>
          <p:cNvPr id="291" name="Shape 291"/>
          <p:cNvSpPr/>
          <p:nvPr/>
        </p:nvSpPr>
        <p:spPr>
          <a:xfrm>
            <a:off x="6145172" y="3998776"/>
            <a:ext cx="519114" cy="1"/>
          </a:xfrm>
          <a:prstGeom prst="line">
            <a:avLst/>
          </a:prstGeom>
          <a:ln w="63500">
            <a:solidFill>
              <a:srgbClr val="FF00FF"/>
            </a:solidFill>
          </a:ln>
        </p:spPr>
        <p:txBody>
          <a:bodyPr lIns="45719" rIns="45719"/>
          <a:lstStyle/>
          <a:p>
            <a:pPr/>
          </a:p>
        </p:txBody>
      </p:sp>
      <p:sp>
        <p:nvSpPr>
          <p:cNvPr id="292" name="Shape 292"/>
          <p:cNvSpPr/>
          <p:nvPr/>
        </p:nvSpPr>
        <p:spPr>
          <a:xfrm>
            <a:off x="5988010" y="3270113"/>
            <a:ext cx="973138"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46.000</a:t>
            </a:r>
          </a:p>
        </p:txBody>
      </p:sp>
      <p:sp>
        <p:nvSpPr>
          <p:cNvPr id="293" name="Shape 293"/>
          <p:cNvSpPr/>
          <p:nvPr/>
        </p:nvSpPr>
        <p:spPr>
          <a:xfrm>
            <a:off x="6014996" y="4122601"/>
            <a:ext cx="97313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32.000</a:t>
            </a:r>
          </a:p>
        </p:txBody>
      </p:sp>
      <p:sp>
        <p:nvSpPr>
          <p:cNvPr id="294" name="Shape 294"/>
          <p:cNvSpPr/>
          <p:nvPr/>
        </p:nvSpPr>
        <p:spPr>
          <a:xfrm>
            <a:off x="4456267" y="5540047"/>
            <a:ext cx="68103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1,47</a:t>
            </a:r>
          </a:p>
        </p:txBody>
      </p:sp>
      <p:sp>
        <p:nvSpPr>
          <p:cNvPr id="295" name="Shape 295"/>
          <p:cNvSpPr/>
          <p:nvPr/>
        </p:nvSpPr>
        <p:spPr>
          <a:xfrm>
            <a:off x="6099233" y="5540047"/>
            <a:ext cx="68103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1,44</a:t>
            </a:r>
          </a:p>
        </p:txBody>
      </p:sp>
      <p:sp>
        <p:nvSpPr>
          <p:cNvPr id="296" name="Shape 296"/>
          <p:cNvSpPr/>
          <p:nvPr/>
        </p:nvSpPr>
        <p:spPr>
          <a:xfrm>
            <a:off x="7911183" y="2988186"/>
            <a:ext cx="519114" cy="1"/>
          </a:xfrm>
          <a:prstGeom prst="line">
            <a:avLst/>
          </a:prstGeom>
          <a:ln w="63500">
            <a:solidFill>
              <a:srgbClr val="00FF00"/>
            </a:solidFill>
          </a:ln>
        </p:spPr>
        <p:txBody>
          <a:bodyPr lIns="45719" rIns="45719"/>
          <a:lstStyle/>
          <a:p>
            <a:pPr/>
          </a:p>
        </p:txBody>
      </p:sp>
      <p:sp>
        <p:nvSpPr>
          <p:cNvPr id="297" name="Shape 297"/>
          <p:cNvSpPr/>
          <p:nvPr/>
        </p:nvSpPr>
        <p:spPr>
          <a:xfrm>
            <a:off x="7917533" y="3918461"/>
            <a:ext cx="519114" cy="1"/>
          </a:xfrm>
          <a:prstGeom prst="line">
            <a:avLst/>
          </a:prstGeom>
          <a:ln w="63500">
            <a:solidFill>
              <a:srgbClr val="FF00FF"/>
            </a:solidFill>
          </a:ln>
        </p:spPr>
        <p:txBody>
          <a:bodyPr lIns="45719" rIns="45719"/>
          <a:lstStyle/>
          <a:p>
            <a:pPr/>
          </a:p>
        </p:txBody>
      </p:sp>
      <p:sp>
        <p:nvSpPr>
          <p:cNvPr id="298" name="Shape 298"/>
          <p:cNvSpPr/>
          <p:nvPr/>
        </p:nvSpPr>
        <p:spPr>
          <a:xfrm>
            <a:off x="7760372" y="3089786"/>
            <a:ext cx="973138"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49.000</a:t>
            </a:r>
          </a:p>
        </p:txBody>
      </p:sp>
      <p:sp>
        <p:nvSpPr>
          <p:cNvPr id="299" name="Shape 299"/>
          <p:cNvSpPr/>
          <p:nvPr/>
        </p:nvSpPr>
        <p:spPr>
          <a:xfrm>
            <a:off x="7787358" y="4042286"/>
            <a:ext cx="973138"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32.500</a:t>
            </a:r>
          </a:p>
        </p:txBody>
      </p:sp>
      <p:sp>
        <p:nvSpPr>
          <p:cNvPr id="300" name="Shape 300"/>
          <p:cNvSpPr/>
          <p:nvPr/>
        </p:nvSpPr>
        <p:spPr>
          <a:xfrm>
            <a:off x="9730134" y="2816017"/>
            <a:ext cx="519114" cy="1"/>
          </a:xfrm>
          <a:prstGeom prst="line">
            <a:avLst/>
          </a:prstGeom>
          <a:ln w="63500">
            <a:solidFill>
              <a:srgbClr val="00FF00"/>
            </a:solidFill>
          </a:ln>
        </p:spPr>
        <p:txBody>
          <a:bodyPr lIns="45719" rIns="45719"/>
          <a:lstStyle/>
          <a:p>
            <a:pPr/>
          </a:p>
        </p:txBody>
      </p:sp>
      <p:sp>
        <p:nvSpPr>
          <p:cNvPr id="301" name="Shape 301"/>
          <p:cNvSpPr/>
          <p:nvPr/>
        </p:nvSpPr>
        <p:spPr>
          <a:xfrm>
            <a:off x="9736484" y="3801853"/>
            <a:ext cx="519114" cy="1"/>
          </a:xfrm>
          <a:prstGeom prst="line">
            <a:avLst/>
          </a:prstGeom>
          <a:ln w="63500">
            <a:solidFill>
              <a:srgbClr val="FF00FF"/>
            </a:solidFill>
          </a:ln>
        </p:spPr>
        <p:txBody>
          <a:bodyPr lIns="45719" rIns="45719"/>
          <a:lstStyle/>
          <a:p>
            <a:pPr/>
          </a:p>
        </p:txBody>
      </p:sp>
      <p:sp>
        <p:nvSpPr>
          <p:cNvPr id="302" name="Shape 302"/>
          <p:cNvSpPr/>
          <p:nvPr/>
        </p:nvSpPr>
        <p:spPr>
          <a:xfrm>
            <a:off x="9579323" y="2917617"/>
            <a:ext cx="973138"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50.000</a:t>
            </a:r>
          </a:p>
        </p:txBody>
      </p:sp>
      <p:sp>
        <p:nvSpPr>
          <p:cNvPr id="303" name="Shape 303"/>
          <p:cNvSpPr/>
          <p:nvPr/>
        </p:nvSpPr>
        <p:spPr>
          <a:xfrm>
            <a:off x="9606308" y="3925678"/>
            <a:ext cx="97313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eorgia"/>
                <a:ea typeface="Georgia"/>
                <a:cs typeface="Georgia"/>
                <a:sym typeface="Georgia"/>
              </a:defRPr>
            </a:lvl1pPr>
          </a:lstStyle>
          <a:p>
            <a:pPr/>
            <a:r>
              <a:t>33.000</a:t>
            </a:r>
          </a:p>
        </p:txBody>
      </p:sp>
      <p:sp>
        <p:nvSpPr>
          <p:cNvPr id="304" name="Shape 304"/>
          <p:cNvSpPr/>
          <p:nvPr/>
        </p:nvSpPr>
        <p:spPr>
          <a:xfrm>
            <a:off x="7814577" y="5552344"/>
            <a:ext cx="68103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1,51</a:t>
            </a:r>
          </a:p>
        </p:txBody>
      </p:sp>
      <p:sp>
        <p:nvSpPr>
          <p:cNvPr id="305" name="Shape 305"/>
          <p:cNvSpPr/>
          <p:nvPr/>
        </p:nvSpPr>
        <p:spPr>
          <a:xfrm>
            <a:off x="9578557" y="5552344"/>
            <a:ext cx="68103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1,52</a:t>
            </a:r>
          </a:p>
        </p:txBody>
      </p:sp>
      <p:grpSp>
        <p:nvGrpSpPr>
          <p:cNvPr id="310" name="Group 310"/>
          <p:cNvGrpSpPr/>
          <p:nvPr/>
        </p:nvGrpSpPr>
        <p:grpSpPr>
          <a:xfrm>
            <a:off x="9055448" y="751281"/>
            <a:ext cx="2400301" cy="721678"/>
            <a:chOff x="0" y="0"/>
            <a:chExt cx="2400300" cy="721677"/>
          </a:xfrm>
        </p:grpSpPr>
        <p:sp>
          <p:nvSpPr>
            <p:cNvPr id="306" name="Shape 306"/>
            <p:cNvSpPr/>
            <p:nvPr/>
          </p:nvSpPr>
          <p:spPr>
            <a:xfrm>
              <a:off x="6350" y="177799"/>
              <a:ext cx="519113" cy="1"/>
            </a:xfrm>
            <a:prstGeom prst="line">
              <a:avLst/>
            </a:prstGeom>
            <a:noFill/>
            <a:ln w="63500" cap="flat">
              <a:solidFill>
                <a:srgbClr val="00FF00"/>
              </a:solidFill>
              <a:prstDash val="solid"/>
              <a:round/>
            </a:ln>
            <a:effectLst/>
          </p:spPr>
          <p:txBody>
            <a:bodyPr wrap="square" lIns="45719" tIns="45719" rIns="45719" bIns="45719" numCol="1" anchor="t">
              <a:noAutofit/>
            </a:bodyPr>
            <a:lstStyle/>
            <a:p>
              <a:pPr/>
            </a:p>
          </p:txBody>
        </p:sp>
        <p:sp>
          <p:nvSpPr>
            <p:cNvPr id="307" name="Shape 307"/>
            <p:cNvSpPr/>
            <p:nvPr/>
          </p:nvSpPr>
          <p:spPr>
            <a:xfrm>
              <a:off x="588962" y="0"/>
              <a:ext cx="1449389"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vl1pPr>
            </a:lstStyle>
            <a:p>
              <a:pPr/>
              <a:r>
                <a:t>SV Brutto</a:t>
              </a:r>
            </a:p>
          </p:txBody>
        </p:sp>
        <p:sp>
          <p:nvSpPr>
            <p:cNvPr id="308" name="Shape 308"/>
            <p:cNvSpPr/>
            <p:nvPr/>
          </p:nvSpPr>
          <p:spPr>
            <a:xfrm>
              <a:off x="0" y="528637"/>
              <a:ext cx="519113" cy="1"/>
            </a:xfrm>
            <a:prstGeom prst="line">
              <a:avLst/>
            </a:prstGeom>
            <a:noFill/>
            <a:ln w="63500" cap="flat">
              <a:solidFill>
                <a:srgbClr val="FF00FF"/>
              </a:solidFill>
              <a:prstDash val="solid"/>
              <a:round/>
            </a:ln>
            <a:effectLst/>
          </p:spPr>
          <p:txBody>
            <a:bodyPr wrap="square" lIns="45719" tIns="45719" rIns="45719" bIns="45719" numCol="1" anchor="t">
              <a:noAutofit/>
            </a:bodyPr>
            <a:lstStyle/>
            <a:p>
              <a:pPr/>
            </a:p>
          </p:txBody>
        </p:sp>
        <p:sp>
          <p:nvSpPr>
            <p:cNvPr id="309" name="Shape 309"/>
            <p:cNvSpPr/>
            <p:nvPr/>
          </p:nvSpPr>
          <p:spPr>
            <a:xfrm>
              <a:off x="582611" y="350836"/>
              <a:ext cx="181769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vl1pPr>
            </a:lstStyle>
            <a:p>
              <a:pPr/>
              <a:r>
                <a:t>Durchschnitt</a:t>
              </a:r>
            </a:p>
          </p:txBody>
        </p:sp>
      </p:grpSp>
      <p:sp>
        <p:nvSpPr>
          <p:cNvPr id="311" name="Shape 311"/>
          <p:cNvSpPr/>
          <p:nvPr/>
        </p:nvSpPr>
        <p:spPr>
          <a:xfrm>
            <a:off x="442760" y="683825"/>
            <a:ext cx="7719464"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Entgeltpunkte– Simulation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81"/>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82"/>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5" fill="hold">
                                  <p:stCondLst>
                                    <p:cond delay="0"/>
                                  </p:stCondLst>
                                  <p:iterate type="el" backwards="0">
                                    <p:tmAbs val="0"/>
                                  </p:iterate>
                                  <p:childTnLst>
                                    <p:set>
                                      <p:cBhvr>
                                        <p:cTn id="19" fill="hold"/>
                                        <p:tgtEl>
                                          <p:spTgt spid="284"/>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2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7" fill="hold">
                                  <p:stCondLst>
                                    <p:cond delay="0"/>
                                  </p:stCondLst>
                                  <p:iterate type="el" backwards="0">
                                    <p:tmAbs val="0"/>
                                  </p:iterate>
                                  <p:childTnLst>
                                    <p:set>
                                      <p:cBhvr>
                                        <p:cTn id="26" fill="hold"/>
                                        <p:tgtEl>
                                          <p:spTgt spid="286"/>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287"/>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9" fill="hold">
                                  <p:stCondLst>
                                    <p:cond delay="0"/>
                                  </p:stCondLst>
                                  <p:iterate type="el" backwards="0">
                                    <p:tmAbs val="0"/>
                                  </p:iterate>
                                  <p:childTnLst>
                                    <p:set>
                                      <p:cBhvr>
                                        <p:cTn id="32" fill="hold"/>
                                        <p:tgtEl>
                                          <p:spTgt spid="288"/>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0" fill="hold">
                                  <p:stCondLst>
                                    <p:cond delay="0"/>
                                  </p:stCondLst>
                                  <p:iterate type="el" backwards="0">
                                    <p:tmAbs val="0"/>
                                  </p:iterate>
                                  <p:childTnLst>
                                    <p:set>
                                      <p:cBhvr>
                                        <p:cTn id="35" fill="hold"/>
                                        <p:tgtEl>
                                          <p:spTgt spid="289"/>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1" fill="hold">
                                  <p:stCondLst>
                                    <p:cond delay="0"/>
                                  </p:stCondLst>
                                  <p:iterate type="el" backwards="0">
                                    <p:tmAbs val="0"/>
                                  </p:iterate>
                                  <p:childTnLst>
                                    <p:set>
                                      <p:cBhvr>
                                        <p:cTn id="38" fill="hold"/>
                                        <p:tgtEl>
                                          <p:spTgt spid="2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2" fill="hold">
                                  <p:stCondLst>
                                    <p:cond delay="0"/>
                                  </p:stCondLst>
                                  <p:iterate type="el" backwards="0">
                                    <p:tmAbs val="0"/>
                                  </p:iterate>
                                  <p:childTnLst>
                                    <p:set>
                                      <p:cBhvr>
                                        <p:cTn id="42" fill="hold"/>
                                        <p:tgtEl>
                                          <p:spTgt spid="290"/>
                                        </p:tgtEl>
                                        <p:attrNameLst>
                                          <p:attrName>style.visibility</p:attrName>
                                        </p:attrNameLst>
                                      </p:cBhvr>
                                      <p:to>
                                        <p:strVal val="visible"/>
                                      </p:to>
                                    </p:set>
                                  </p:childTnLst>
                                </p:cTn>
                              </p:par>
                            </p:childTnLst>
                          </p:cTn>
                        </p:par>
                        <p:par>
                          <p:cTn id="43" fill="hold">
                            <p:stCondLst>
                              <p:cond delay="0"/>
                            </p:stCondLst>
                            <p:childTnLst>
                              <p:par>
                                <p:cTn id="44" presetClass="entr" nodeType="afterEffect" presetSubtype="0" presetID="1" grpId="13" fill="hold">
                                  <p:stCondLst>
                                    <p:cond delay="0"/>
                                  </p:stCondLst>
                                  <p:iterate type="el" backwards="0">
                                    <p:tmAbs val="0"/>
                                  </p:iterate>
                                  <p:childTnLst>
                                    <p:set>
                                      <p:cBhvr>
                                        <p:cTn id="45" fill="hold"/>
                                        <p:tgtEl>
                                          <p:spTgt spid="291"/>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4" fill="hold">
                                  <p:stCondLst>
                                    <p:cond delay="0"/>
                                  </p:stCondLst>
                                  <p:iterate type="el" backwards="0">
                                    <p:tmAbs val="0"/>
                                  </p:iterate>
                                  <p:childTnLst>
                                    <p:set>
                                      <p:cBhvr>
                                        <p:cTn id="48" fill="hold"/>
                                        <p:tgtEl>
                                          <p:spTgt spid="292"/>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15" fill="hold">
                                  <p:stCondLst>
                                    <p:cond delay="0"/>
                                  </p:stCondLst>
                                  <p:iterate type="el" backwards="0">
                                    <p:tmAbs val="0"/>
                                  </p:iterate>
                                  <p:childTnLst>
                                    <p:set>
                                      <p:cBhvr>
                                        <p:cTn id="51" fill="hold"/>
                                        <p:tgtEl>
                                          <p:spTgt spid="293"/>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6" fill="hold">
                                  <p:stCondLst>
                                    <p:cond delay="0"/>
                                  </p:stCondLst>
                                  <p:iterate type="el" backwards="0">
                                    <p:tmAbs val="0"/>
                                  </p:iterate>
                                  <p:childTnLst>
                                    <p:set>
                                      <p:cBhvr>
                                        <p:cTn id="54" fill="hold"/>
                                        <p:tgtEl>
                                          <p:spTgt spid="2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7" fill="hold">
                                  <p:stCondLst>
                                    <p:cond delay="0"/>
                                  </p:stCondLst>
                                  <p:iterate type="el" backwards="0">
                                    <p:tmAbs val="0"/>
                                  </p:iterate>
                                  <p:childTnLst>
                                    <p:set>
                                      <p:cBhvr>
                                        <p:cTn id="58" fill="hold"/>
                                        <p:tgtEl>
                                          <p:spTgt spid="296"/>
                                        </p:tgtEl>
                                        <p:attrNameLst>
                                          <p:attrName>style.visibility</p:attrName>
                                        </p:attrNameLst>
                                      </p:cBhvr>
                                      <p:to>
                                        <p:strVal val="visible"/>
                                      </p:to>
                                    </p:set>
                                  </p:childTnLst>
                                </p:cTn>
                              </p:par>
                            </p:childTnLst>
                          </p:cTn>
                        </p:par>
                        <p:par>
                          <p:cTn id="59" fill="hold">
                            <p:stCondLst>
                              <p:cond delay="0"/>
                            </p:stCondLst>
                            <p:childTnLst>
                              <p:par>
                                <p:cTn id="60" presetClass="entr" nodeType="afterEffect" presetSubtype="0" presetID="1" grpId="18" fill="hold">
                                  <p:stCondLst>
                                    <p:cond delay="0"/>
                                  </p:stCondLst>
                                  <p:iterate type="el" backwards="0">
                                    <p:tmAbs val="0"/>
                                  </p:iterate>
                                  <p:childTnLst>
                                    <p:set>
                                      <p:cBhvr>
                                        <p:cTn id="61" fill="hold"/>
                                        <p:tgtEl>
                                          <p:spTgt spid="297"/>
                                        </p:tgtEl>
                                        <p:attrNameLst>
                                          <p:attrName>style.visibility</p:attrName>
                                        </p:attrNameLst>
                                      </p:cBhvr>
                                      <p:to>
                                        <p:strVal val="visible"/>
                                      </p:to>
                                    </p:set>
                                  </p:childTnLst>
                                </p:cTn>
                              </p:par>
                            </p:childTnLst>
                          </p:cTn>
                        </p:par>
                        <p:par>
                          <p:cTn id="62" fill="hold">
                            <p:stCondLst>
                              <p:cond delay="0"/>
                            </p:stCondLst>
                            <p:childTnLst>
                              <p:par>
                                <p:cTn id="63" presetClass="entr" nodeType="afterEffect" presetSubtype="0" presetID="1" grpId="19" fill="hold">
                                  <p:stCondLst>
                                    <p:cond delay="0"/>
                                  </p:stCondLst>
                                  <p:iterate type="el" backwards="0">
                                    <p:tmAbs val="0"/>
                                  </p:iterate>
                                  <p:childTnLst>
                                    <p:set>
                                      <p:cBhvr>
                                        <p:cTn id="64" fill="hold"/>
                                        <p:tgtEl>
                                          <p:spTgt spid="298"/>
                                        </p:tgtEl>
                                        <p:attrNameLst>
                                          <p:attrName>style.visibility</p:attrName>
                                        </p:attrNameLst>
                                      </p:cBhvr>
                                      <p:to>
                                        <p:strVal val="visible"/>
                                      </p:to>
                                    </p:set>
                                  </p:childTnLst>
                                </p:cTn>
                              </p:par>
                            </p:childTnLst>
                          </p:cTn>
                        </p:par>
                        <p:par>
                          <p:cTn id="65" fill="hold">
                            <p:stCondLst>
                              <p:cond delay="0"/>
                            </p:stCondLst>
                            <p:childTnLst>
                              <p:par>
                                <p:cTn id="66" presetClass="entr" nodeType="afterEffect" presetSubtype="0" presetID="1" grpId="20" fill="hold">
                                  <p:stCondLst>
                                    <p:cond delay="0"/>
                                  </p:stCondLst>
                                  <p:iterate type="el" backwards="0">
                                    <p:tmAbs val="0"/>
                                  </p:iterate>
                                  <p:childTnLst>
                                    <p:set>
                                      <p:cBhvr>
                                        <p:cTn id="67" fill="hold"/>
                                        <p:tgtEl>
                                          <p:spTgt spid="299"/>
                                        </p:tgtEl>
                                        <p:attrNameLst>
                                          <p:attrName>style.visibility</p:attrName>
                                        </p:attrNameLst>
                                      </p:cBhvr>
                                      <p:to>
                                        <p:strVal val="visible"/>
                                      </p:to>
                                    </p:set>
                                  </p:childTnLst>
                                </p:cTn>
                              </p:par>
                            </p:childTnLst>
                          </p:cTn>
                        </p:par>
                        <p:par>
                          <p:cTn id="68" fill="hold">
                            <p:stCondLst>
                              <p:cond delay="0"/>
                            </p:stCondLst>
                            <p:childTnLst>
                              <p:par>
                                <p:cTn id="69" presetClass="entr" nodeType="afterEffect" presetSubtype="0" presetID="1" grpId="21" fill="hold">
                                  <p:stCondLst>
                                    <p:cond delay="0"/>
                                  </p:stCondLst>
                                  <p:iterate type="el" backwards="0">
                                    <p:tmAbs val="0"/>
                                  </p:iterate>
                                  <p:childTnLst>
                                    <p:set>
                                      <p:cBhvr>
                                        <p:cTn id="70" fill="hold"/>
                                        <p:tgtEl>
                                          <p:spTgt spid="30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22" fill="hold">
                                  <p:stCondLst>
                                    <p:cond delay="0"/>
                                  </p:stCondLst>
                                  <p:iterate type="el" backwards="0">
                                    <p:tmAbs val="0"/>
                                  </p:iterate>
                                  <p:childTnLst>
                                    <p:set>
                                      <p:cBhvr>
                                        <p:cTn id="74" fill="hold"/>
                                        <p:tgtEl>
                                          <p:spTgt spid="300"/>
                                        </p:tgtEl>
                                        <p:attrNameLst>
                                          <p:attrName>style.visibility</p:attrName>
                                        </p:attrNameLst>
                                      </p:cBhvr>
                                      <p:to>
                                        <p:strVal val="visible"/>
                                      </p:to>
                                    </p:set>
                                  </p:childTnLst>
                                </p:cTn>
                              </p:par>
                            </p:childTnLst>
                          </p:cTn>
                        </p:par>
                        <p:par>
                          <p:cTn id="75" fill="hold">
                            <p:stCondLst>
                              <p:cond delay="0"/>
                            </p:stCondLst>
                            <p:childTnLst>
                              <p:par>
                                <p:cTn id="76" presetClass="entr" nodeType="afterEffect" presetSubtype="0" presetID="1" grpId="23" fill="hold">
                                  <p:stCondLst>
                                    <p:cond delay="0"/>
                                  </p:stCondLst>
                                  <p:iterate type="el" backwards="0">
                                    <p:tmAbs val="0"/>
                                  </p:iterate>
                                  <p:childTnLst>
                                    <p:set>
                                      <p:cBhvr>
                                        <p:cTn id="77" fill="hold"/>
                                        <p:tgtEl>
                                          <p:spTgt spid="301"/>
                                        </p:tgtEl>
                                        <p:attrNameLst>
                                          <p:attrName>style.visibility</p:attrName>
                                        </p:attrNameLst>
                                      </p:cBhvr>
                                      <p:to>
                                        <p:strVal val="visible"/>
                                      </p:to>
                                    </p:set>
                                  </p:childTnLst>
                                </p:cTn>
                              </p:par>
                            </p:childTnLst>
                          </p:cTn>
                        </p:par>
                        <p:par>
                          <p:cTn id="78" fill="hold">
                            <p:stCondLst>
                              <p:cond delay="0"/>
                            </p:stCondLst>
                            <p:childTnLst>
                              <p:par>
                                <p:cTn id="79" presetClass="entr" nodeType="afterEffect" presetSubtype="0" presetID="1" grpId="24" fill="hold">
                                  <p:stCondLst>
                                    <p:cond delay="0"/>
                                  </p:stCondLst>
                                  <p:iterate type="el" backwards="0">
                                    <p:tmAbs val="0"/>
                                  </p:iterate>
                                  <p:childTnLst>
                                    <p:set>
                                      <p:cBhvr>
                                        <p:cTn id="80" fill="hold"/>
                                        <p:tgtEl>
                                          <p:spTgt spid="302"/>
                                        </p:tgtEl>
                                        <p:attrNameLst>
                                          <p:attrName>style.visibility</p:attrName>
                                        </p:attrNameLst>
                                      </p:cBhvr>
                                      <p:to>
                                        <p:strVal val="visible"/>
                                      </p:to>
                                    </p:set>
                                  </p:childTnLst>
                                </p:cTn>
                              </p:par>
                            </p:childTnLst>
                          </p:cTn>
                        </p:par>
                        <p:par>
                          <p:cTn id="81" fill="hold">
                            <p:stCondLst>
                              <p:cond delay="0"/>
                            </p:stCondLst>
                            <p:childTnLst>
                              <p:par>
                                <p:cTn id="82" presetClass="entr" nodeType="afterEffect" presetSubtype="0" presetID="1" grpId="25" fill="hold">
                                  <p:stCondLst>
                                    <p:cond delay="0"/>
                                  </p:stCondLst>
                                  <p:iterate type="el" backwards="0">
                                    <p:tmAbs val="0"/>
                                  </p:iterate>
                                  <p:childTnLst>
                                    <p:set>
                                      <p:cBhvr>
                                        <p:cTn id="83" fill="hold"/>
                                        <p:tgtEl>
                                          <p:spTgt spid="303"/>
                                        </p:tgtEl>
                                        <p:attrNameLst>
                                          <p:attrName>style.visibility</p:attrName>
                                        </p:attrNameLst>
                                      </p:cBhvr>
                                      <p:to>
                                        <p:strVal val="visible"/>
                                      </p:to>
                                    </p:set>
                                  </p:childTnLst>
                                </p:cTn>
                              </p:par>
                            </p:childTnLst>
                          </p:cTn>
                        </p:par>
                        <p:par>
                          <p:cTn id="84" fill="hold">
                            <p:stCondLst>
                              <p:cond delay="0"/>
                            </p:stCondLst>
                            <p:childTnLst>
                              <p:par>
                                <p:cTn id="85" presetClass="entr" nodeType="afterEffect" presetSubtype="0" presetID="1" grpId="26" fill="hold">
                                  <p:stCondLst>
                                    <p:cond delay="0"/>
                                  </p:stCondLst>
                                  <p:iterate type="el" backwards="0">
                                    <p:tmAbs val="0"/>
                                  </p:iterate>
                                  <p:childTnLst>
                                    <p:set>
                                      <p:cBhvr>
                                        <p:cTn id="86" fill="hold"/>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23"/>
      <p:bldP build="whole" bldLvl="1" animBg="1" rev="0" advAuto="0" spid="299" grpId="20"/>
      <p:bldP build="whole" bldLvl="1" animBg="1" rev="0" advAuto="0" spid="280" grpId="1"/>
      <p:bldP build="whole" bldLvl="1" animBg="1" rev="0" advAuto="0" spid="286" grpId="7"/>
      <p:bldP build="whole" bldLvl="1" animBg="1" rev="0" advAuto="0" spid="295" grpId="16"/>
      <p:bldP build="whole" bldLvl="1" animBg="1" rev="0" advAuto="0" spid="296" grpId="17"/>
      <p:bldP build="whole" bldLvl="1" animBg="1" rev="0" advAuto="0" spid="281" grpId="2"/>
      <p:bldP build="whole" bldLvl="1" animBg="1" rev="0" advAuto="0" spid="289" grpId="10"/>
      <p:bldP build="whole" bldLvl="1" animBg="1" rev="0" advAuto="0" spid="302" grpId="24"/>
      <p:bldP build="whole" bldLvl="1" animBg="1" rev="0" advAuto="0" spid="287" grpId="8"/>
      <p:bldP build="whole" bldLvl="1" animBg="1" rev="0" advAuto="0" spid="284" grpId="5"/>
      <p:bldP build="whole" bldLvl="1" animBg="1" rev="0" advAuto="0" spid="291" grpId="13"/>
      <p:bldP build="whole" bldLvl="1" animBg="1" rev="0" advAuto="0" spid="283" grpId="4"/>
      <p:bldP build="whole" bldLvl="1" animBg="1" rev="0" advAuto="0" spid="300" grpId="22"/>
      <p:bldP build="whole" bldLvl="1" animBg="1" rev="0" advAuto="0" spid="282" grpId="3"/>
      <p:bldP build="whole" bldLvl="1" animBg="1" rev="0" advAuto="0" spid="290" grpId="12"/>
      <p:bldP build="whole" bldLvl="1" animBg="1" rev="0" advAuto="0" spid="305" grpId="26"/>
      <p:bldP build="whole" bldLvl="1" animBg="1" rev="0" advAuto="0" spid="285" grpId="6"/>
      <p:bldP build="whole" bldLvl="1" animBg="1" rev="0" advAuto="0" spid="288" grpId="9"/>
      <p:bldP build="whole" bldLvl="1" animBg="1" rev="0" advAuto="0" spid="298" grpId="19"/>
      <p:bldP build="whole" bldLvl="1" animBg="1" rev="0" advAuto="0" spid="293" grpId="15"/>
      <p:bldP build="whole" bldLvl="1" animBg="1" rev="0" advAuto="0" spid="304" grpId="21"/>
      <p:bldP build="whole" bldLvl="1" animBg="1" rev="0" advAuto="0" spid="294" grpId="11"/>
      <p:bldP build="whole" bldLvl="1" animBg="1" rev="0" advAuto="0" spid="303" grpId="25"/>
      <p:bldP build="whole" bldLvl="1" animBg="1" rev="0" advAuto="0" spid="292" grpId="14"/>
      <p:bldP build="whole" bldLvl="1" animBg="1" rev="0" advAuto="0" spid="297" grpId="18"/>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nvSpPr>
        <p:spPr>
          <a:xfrm>
            <a:off x="442760" y="683825"/>
            <a:ext cx="751733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Gesetzliche Rente – Fazit</a:t>
            </a:r>
          </a:p>
        </p:txBody>
      </p:sp>
      <p:sp>
        <p:nvSpPr>
          <p:cNvPr id="314" name="Shape 314"/>
          <p:cNvSpPr/>
          <p:nvPr/>
        </p:nvSpPr>
        <p:spPr>
          <a:xfrm>
            <a:off x="442760" y="1610694"/>
            <a:ext cx="11357811" cy="420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3200">
                <a:latin typeface="Georgia"/>
                <a:ea typeface="Georgia"/>
                <a:cs typeface="Georgia"/>
                <a:sym typeface="Georgia"/>
              </a:defRPr>
            </a:pPr>
            <a:r>
              <a:t>Für Gehaltsbestandteile &gt; BBG gibt es keine Rente</a:t>
            </a:r>
          </a:p>
          <a:p>
            <a:pPr marL="457200" indent="-457200">
              <a:buSzPct val="100000"/>
              <a:buFont typeface="Wingdings"/>
              <a:buChar char="➲"/>
              <a:defRPr sz="3200">
                <a:latin typeface="Georgia"/>
                <a:ea typeface="Georgia"/>
                <a:cs typeface="Georgia"/>
                <a:sym typeface="Georgia"/>
              </a:defRPr>
            </a:pPr>
            <a:r>
              <a:t>Rentenprognose steigt, falls Gehalt %-tual schneller steigt als Durchschnittsgehalt</a:t>
            </a:r>
          </a:p>
          <a:p>
            <a:pPr marL="457200" indent="-457200">
              <a:buSzPct val="100000"/>
              <a:buFont typeface="Wingdings"/>
              <a:buChar char="➲"/>
              <a:defRPr sz="3200">
                <a:latin typeface="Georgia"/>
                <a:ea typeface="Georgia"/>
                <a:cs typeface="Georgia"/>
                <a:sym typeface="Georgia"/>
              </a:defRPr>
            </a:pPr>
            <a:r>
              <a:t>Rentenprognose sinkt, falls Gehalt %-tual langsamer steigt als Durchschnittsgehalt</a:t>
            </a:r>
          </a:p>
          <a:p>
            <a:pPr marL="457200" indent="-457200">
              <a:buSzPct val="100000"/>
              <a:buFont typeface="Wingdings"/>
              <a:buChar char="➲"/>
              <a:defRPr sz="3200">
                <a:latin typeface="Georgia"/>
                <a:ea typeface="Georgia"/>
                <a:cs typeface="Georgia"/>
                <a:sym typeface="Georgia"/>
              </a:defRPr>
            </a:pPr>
            <a:r>
              <a:t>Je länger die Beitragszahlung, umso höher die Rente</a:t>
            </a:r>
          </a:p>
          <a:p>
            <a:pPr marL="457200" indent="-457200">
              <a:buSzPct val="100000"/>
              <a:buFont typeface="Wingdings"/>
              <a:buChar char="➲"/>
              <a:defRPr sz="3200">
                <a:latin typeface="Georgia"/>
                <a:ea typeface="Georgia"/>
                <a:cs typeface="Georgia"/>
                <a:sym typeface="Georgia"/>
              </a:defRPr>
            </a:pPr>
            <a:r>
              <a:t>Rentenhöhe abhängig von der Entwicklung des Gehaltes, der Beitragsbemessungsgrenze, des Durchschnittsgehaltes aller Versicherten und der Beitragsdauer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nvSpPr>
        <p:spPr>
          <a:xfrm>
            <a:off x="442760" y="683825"/>
            <a:ext cx="751733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Gesetzliche Rente – Mitteilung</a:t>
            </a:r>
          </a:p>
        </p:txBody>
      </p:sp>
      <p:pic>
        <p:nvPicPr>
          <p:cNvPr id="317" name="image8.png"/>
          <p:cNvPicPr>
            <a:picLocks noChangeAspect="1"/>
          </p:cNvPicPr>
          <p:nvPr/>
        </p:nvPicPr>
        <p:blipFill>
          <a:blip r:embed="rId2">
            <a:extLst/>
          </a:blip>
          <a:stretch>
            <a:fillRect/>
          </a:stretch>
        </p:blipFill>
        <p:spPr>
          <a:xfrm>
            <a:off x="2342355" y="1479550"/>
            <a:ext cx="7507290" cy="1927225"/>
          </a:xfrm>
          <a:prstGeom prst="rect">
            <a:avLst/>
          </a:prstGeom>
          <a:ln w="12700">
            <a:miter lim="400000"/>
          </a:ln>
        </p:spPr>
      </p:pic>
      <p:pic>
        <p:nvPicPr>
          <p:cNvPr id="318" name="image7.png"/>
          <p:cNvPicPr>
            <a:picLocks noChangeAspect="1"/>
          </p:cNvPicPr>
          <p:nvPr/>
        </p:nvPicPr>
        <p:blipFill>
          <a:blip r:embed="rId3">
            <a:extLst/>
          </a:blip>
          <a:stretch>
            <a:fillRect/>
          </a:stretch>
        </p:blipFill>
        <p:spPr>
          <a:xfrm>
            <a:off x="2282204" y="3301400"/>
            <a:ext cx="7627592" cy="311213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nvSpPr>
        <p:spPr>
          <a:xfrm>
            <a:off x="4201426" y="1432462"/>
            <a:ext cx="7810903" cy="523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tabLst>
                <a:tab pos="533400" algn="l"/>
              </a:tabLst>
              <a:defRPr sz="2400">
                <a:latin typeface="Georgia"/>
                <a:ea typeface="Georgia"/>
                <a:cs typeface="Georgia"/>
                <a:sym typeface="Georgia"/>
              </a:defRPr>
            </a:pPr>
            <a:r>
              <a:t>Ab 2040 wird die gesetzliche Rente vollumfänglich versteuert. Bis dahin steigt der Anteil der Versteuerung an</a:t>
            </a:r>
          </a:p>
          <a:p>
            <a:pPr marL="457200" indent="-457200">
              <a:buSzPct val="100000"/>
              <a:buFont typeface="Wingdings"/>
              <a:buChar char="➲"/>
              <a:tabLst>
                <a:tab pos="533400" algn="l"/>
              </a:tabLst>
              <a:defRPr sz="2400">
                <a:latin typeface="Georgia"/>
                <a:ea typeface="Georgia"/>
                <a:cs typeface="Georgia"/>
                <a:sym typeface="Georgia"/>
              </a:defRPr>
            </a:pPr>
            <a:r>
              <a:t>Einzahlungen des Arbeitsnehmers werden von der Steuerpflicht schrittweise freigestellt. </a:t>
            </a:r>
          </a:p>
          <a:p>
            <a:pPr marL="457200" indent="-457200">
              <a:buSzPct val="100000"/>
              <a:buFont typeface="Wingdings"/>
              <a:buChar char="➲"/>
              <a:tabLst>
                <a:tab pos="533400" algn="l"/>
              </a:tabLst>
              <a:defRPr sz="2400">
                <a:latin typeface="Georgia"/>
                <a:ea typeface="Georgia"/>
                <a:cs typeface="Georgia"/>
                <a:sym typeface="Georgia"/>
              </a:defRPr>
            </a:pPr>
            <a:r>
              <a:t>Obergrenze von 20.000 Euro für Alleinstehende und 40.000 Euro für Ehepaare</a:t>
            </a:r>
          </a:p>
          <a:p>
            <a:pPr>
              <a:tabLst>
                <a:tab pos="533400" algn="l"/>
              </a:tabLst>
              <a:defRPr sz="2400" u="sng">
                <a:latin typeface="Georgia"/>
                <a:ea typeface="Georgia"/>
                <a:cs typeface="Georgia"/>
                <a:sym typeface="Georgia"/>
              </a:defRPr>
            </a:pPr>
          </a:p>
          <a:p>
            <a:pPr>
              <a:tabLst>
                <a:tab pos="533400" algn="l"/>
              </a:tabLst>
              <a:defRPr b="1" i="1" sz="2400" u="sng">
                <a:latin typeface="Georgia"/>
                <a:ea typeface="Georgia"/>
                <a:cs typeface="Georgia"/>
                <a:sym typeface="Georgia"/>
              </a:defRPr>
            </a:pPr>
            <a:r>
              <a:t>Beispiel:</a:t>
            </a:r>
            <a:r>
              <a:rPr u="none"/>
              <a:t> </a:t>
            </a:r>
            <a:endParaRPr u="none"/>
          </a:p>
          <a:p>
            <a:pPr lvl="1" marL="800100" indent="-342900">
              <a:buSzPct val="100000"/>
              <a:buFont typeface="Wingdings"/>
              <a:buChar char="▪"/>
              <a:tabLst>
                <a:tab pos="533400" algn="l"/>
              </a:tabLst>
              <a:defRPr i="1" sz="2400">
                <a:latin typeface="Georgia"/>
                <a:ea typeface="Georgia"/>
                <a:cs typeface="Georgia"/>
                <a:sym typeface="Georgia"/>
              </a:defRPr>
            </a:pPr>
            <a:r>
              <a:t>Rentenbeginn im Jahre 2020</a:t>
            </a:r>
          </a:p>
          <a:p>
            <a:pPr lvl="1" marL="800100" indent="-342900">
              <a:buSzPct val="100000"/>
              <a:buFont typeface="Wingdings"/>
              <a:buChar char="▪"/>
              <a:tabLst>
                <a:tab pos="533400" algn="l"/>
              </a:tabLst>
              <a:defRPr i="1" sz="2400">
                <a:latin typeface="Georgia"/>
                <a:ea typeface="Georgia"/>
                <a:cs typeface="Georgia"/>
                <a:sym typeface="Georgia"/>
              </a:defRPr>
            </a:pPr>
            <a:r>
              <a:t>80% der gesetzlichen Rente ist zu versteuern</a:t>
            </a:r>
          </a:p>
          <a:p>
            <a:pPr lvl="1" marL="800100" indent="-342900">
              <a:buSzPct val="100000"/>
              <a:buFont typeface="Wingdings"/>
              <a:buChar char="▪"/>
              <a:tabLst>
                <a:tab pos="533400" algn="l"/>
              </a:tabLst>
              <a:defRPr i="1" sz="2400">
                <a:latin typeface="Georgia"/>
                <a:ea typeface="Georgia"/>
                <a:cs typeface="Georgia"/>
                <a:sym typeface="Georgia"/>
              </a:defRPr>
            </a:pPr>
            <a:r>
              <a:t>Dieser festgelegte % Satz = Betrag in Euro wird zeitlebens bis auf Rentenerhöhungen (! = 100%) angewendet</a:t>
            </a:r>
          </a:p>
        </p:txBody>
      </p:sp>
      <p:pic>
        <p:nvPicPr>
          <p:cNvPr id="321" name="image15.pdf"/>
          <p:cNvPicPr>
            <a:picLocks noChangeAspect="1"/>
          </p:cNvPicPr>
          <p:nvPr/>
        </p:nvPicPr>
        <p:blipFill>
          <a:blip r:embed="rId2">
            <a:extLst/>
          </a:blip>
          <a:stretch>
            <a:fillRect/>
          </a:stretch>
        </p:blipFill>
        <p:spPr>
          <a:xfrm>
            <a:off x="560716" y="2248097"/>
            <a:ext cx="1441339" cy="4227132"/>
          </a:xfrm>
          <a:prstGeom prst="rect">
            <a:avLst/>
          </a:prstGeom>
          <a:ln w="12700">
            <a:miter lim="400000"/>
          </a:ln>
        </p:spPr>
      </p:pic>
      <p:sp>
        <p:nvSpPr>
          <p:cNvPr id="322" name="Shape 322"/>
          <p:cNvSpPr/>
          <p:nvPr/>
        </p:nvSpPr>
        <p:spPr>
          <a:xfrm>
            <a:off x="442761" y="1435184"/>
            <a:ext cx="185045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Georgia"/>
                <a:ea typeface="Georgia"/>
                <a:cs typeface="Georgia"/>
                <a:sym typeface="Georgia"/>
              </a:defRPr>
            </a:lvl1pPr>
          </a:lstStyle>
          <a:p>
            <a:pPr/>
            <a:r>
              <a:t>Anteil der Versteuerung</a:t>
            </a:r>
          </a:p>
        </p:txBody>
      </p:sp>
      <p:pic>
        <p:nvPicPr>
          <p:cNvPr id="323" name="image16.pdf"/>
          <p:cNvPicPr>
            <a:picLocks noChangeAspect="1"/>
          </p:cNvPicPr>
          <p:nvPr/>
        </p:nvPicPr>
        <p:blipFill>
          <a:blip r:embed="rId3">
            <a:extLst/>
          </a:blip>
          <a:stretch>
            <a:fillRect/>
          </a:stretch>
        </p:blipFill>
        <p:spPr>
          <a:xfrm>
            <a:off x="2511351" y="2265477"/>
            <a:ext cx="1404103" cy="4209752"/>
          </a:xfrm>
          <a:prstGeom prst="rect">
            <a:avLst/>
          </a:prstGeom>
          <a:ln w="12700">
            <a:miter lim="400000"/>
          </a:ln>
        </p:spPr>
      </p:pic>
      <p:sp>
        <p:nvSpPr>
          <p:cNvPr id="324" name="Shape 324"/>
          <p:cNvSpPr/>
          <p:nvPr/>
        </p:nvSpPr>
        <p:spPr>
          <a:xfrm>
            <a:off x="2403062" y="1435184"/>
            <a:ext cx="1870556"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Georgia"/>
                <a:ea typeface="Georgia"/>
                <a:cs typeface="Georgia"/>
                <a:sym typeface="Georgia"/>
              </a:defRPr>
            </a:lvl1pPr>
          </a:lstStyle>
          <a:p>
            <a:pPr/>
            <a:r>
              <a:t>Anteil der Absetzbarkeit</a:t>
            </a:r>
          </a:p>
        </p:txBody>
      </p:sp>
      <p:sp>
        <p:nvSpPr>
          <p:cNvPr id="325" name="Shape 325"/>
          <p:cNvSpPr/>
          <p:nvPr/>
        </p:nvSpPr>
        <p:spPr>
          <a:xfrm>
            <a:off x="442760" y="683825"/>
            <a:ext cx="751733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Gesetzliche Rente – Steuer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nvSpPr>
        <p:spPr>
          <a:xfrm>
            <a:off x="442759" y="1533524"/>
            <a:ext cx="11338115" cy="489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tabLst>
                <a:tab pos="533400" algn="l"/>
              </a:tabLst>
              <a:defRPr b="1" i="1" sz="2400" u="sng">
                <a:latin typeface="Georgia"/>
                <a:ea typeface="Georgia"/>
                <a:cs typeface="Georgia"/>
                <a:sym typeface="Georgia"/>
              </a:defRPr>
            </a:pPr>
            <a:r>
              <a:t>Beispiel:</a:t>
            </a:r>
            <a:r>
              <a:rPr u="none"/>
              <a:t> </a:t>
            </a:r>
            <a:endParaRPr u="none"/>
          </a:p>
          <a:p>
            <a:pPr lvl="1" marL="800100" indent="-342900">
              <a:buSzPct val="100000"/>
              <a:buFont typeface="Wingdings"/>
              <a:buChar char="▪"/>
              <a:tabLst>
                <a:tab pos="533400" algn="l"/>
              </a:tabLst>
              <a:defRPr i="1" sz="2400">
                <a:latin typeface="Georgia"/>
                <a:ea typeface="Georgia"/>
                <a:cs typeface="Georgia"/>
                <a:sym typeface="Georgia"/>
              </a:defRPr>
            </a:pPr>
            <a:r>
              <a:t>Rente mit 67 würde 2.000 Euro betragen</a:t>
            </a:r>
          </a:p>
          <a:p>
            <a:pPr lvl="1" marL="800100" indent="-342900">
              <a:buSzPct val="100000"/>
              <a:buFont typeface="Wingdings"/>
              <a:buChar char="▪"/>
              <a:tabLst>
                <a:tab pos="533400" algn="l"/>
              </a:tabLst>
              <a:defRPr i="1" sz="2400">
                <a:latin typeface="Georgia"/>
                <a:ea typeface="Georgia"/>
                <a:cs typeface="Georgia"/>
                <a:sym typeface="Georgia"/>
              </a:defRPr>
            </a:pPr>
            <a:r>
              <a:t>Mit 63 Jahren wird diese um 14,4% (zum leichteren Rechnen 15%) gekürzt</a:t>
            </a:r>
          </a:p>
          <a:p>
            <a:pPr lvl="1" marL="800100" indent="-342900">
              <a:buSzPct val="100000"/>
              <a:buFont typeface="Wingdings"/>
              <a:buChar char="▪"/>
              <a:tabLst>
                <a:tab pos="533400" algn="l"/>
              </a:tabLst>
              <a:defRPr i="1" sz="2400">
                <a:latin typeface="Georgia"/>
                <a:ea typeface="Georgia"/>
                <a:cs typeface="Georgia"/>
                <a:sym typeface="Georgia"/>
              </a:defRPr>
            </a:pPr>
            <a:r>
              <a:t>Dies ergibt eine Rente von 1.700 Euro, also 300 Euro weniger.</a:t>
            </a:r>
          </a:p>
          <a:p>
            <a:pPr lvl="1" marL="800100" indent="-342900">
              <a:buSzPct val="100000"/>
              <a:buFont typeface="Wingdings"/>
              <a:buChar char="▪"/>
              <a:tabLst>
                <a:tab pos="533400" algn="l"/>
              </a:tabLst>
              <a:defRPr i="1" sz="2400">
                <a:latin typeface="Georgia"/>
                <a:ea typeface="Georgia"/>
                <a:cs typeface="Georgia"/>
                <a:sym typeface="Georgia"/>
              </a:defRPr>
            </a:pPr>
            <a:r>
              <a:t>In den 4 Jahren bis Alter 67 werden 4 x 12 x 1.700 Euro Rente bezogen</a:t>
            </a:r>
          </a:p>
          <a:p>
            <a:pPr lvl="1" marL="800100" indent="-342900">
              <a:buSzPct val="100000"/>
              <a:buFont typeface="Wingdings"/>
              <a:buChar char="▪"/>
              <a:tabLst>
                <a:tab pos="533400" algn="l"/>
              </a:tabLst>
              <a:defRPr i="1" sz="2400">
                <a:latin typeface="Georgia"/>
                <a:ea typeface="Georgia"/>
                <a:cs typeface="Georgia"/>
                <a:sym typeface="Georgia"/>
              </a:defRPr>
            </a:pPr>
            <a:r>
              <a:t>Dies sind 81.600 Euro</a:t>
            </a:r>
          </a:p>
          <a:p>
            <a:pPr lvl="1" marL="800100" indent="-342900">
              <a:buSzPct val="100000"/>
              <a:buFont typeface="Wingdings"/>
              <a:buChar char="▪"/>
              <a:tabLst>
                <a:tab pos="533400" algn="l"/>
              </a:tabLst>
              <a:defRPr i="1" sz="2400">
                <a:latin typeface="Georgia"/>
                <a:ea typeface="Georgia"/>
                <a:cs typeface="Georgia"/>
                <a:sym typeface="Georgia"/>
              </a:defRPr>
            </a:pPr>
            <a:r>
              <a:t>Wenn man bis Alter 67 wartet, erhält man 300 Euro monatlich mehr</a:t>
            </a:r>
          </a:p>
          <a:p>
            <a:pPr lvl="1" marL="800100" indent="-342900">
              <a:buSzPct val="100000"/>
              <a:buFont typeface="Wingdings"/>
              <a:buChar char="▪"/>
              <a:tabLst>
                <a:tab pos="533400" algn="l"/>
              </a:tabLst>
              <a:defRPr i="1" sz="2400">
                <a:latin typeface="Georgia"/>
                <a:ea typeface="Georgia"/>
                <a:cs typeface="Georgia"/>
                <a:sym typeface="Georgia"/>
              </a:defRPr>
            </a:pPr>
            <a:r>
              <a:t>Nach 81.600 / 300 = 272 Monaten hat man das „vorgezogene“ Geld wieder „eingespielt“</a:t>
            </a:r>
          </a:p>
          <a:p>
            <a:pPr lvl="1" marL="800100" indent="-342900">
              <a:buSzPct val="100000"/>
              <a:buFont typeface="Wingdings"/>
              <a:buChar char="▪"/>
              <a:tabLst>
                <a:tab pos="533400" algn="l"/>
              </a:tabLst>
              <a:defRPr i="1" sz="2400">
                <a:latin typeface="Georgia"/>
                <a:ea typeface="Georgia"/>
                <a:cs typeface="Georgia"/>
                <a:sym typeface="Georgia"/>
              </a:defRPr>
            </a:pPr>
            <a:r>
              <a:t>Man geht also eine Wette ein, mindestens 89 Jahre alt zu werden</a:t>
            </a:r>
          </a:p>
          <a:p>
            <a:pPr marL="263525" indent="-263525">
              <a:tabLst>
                <a:tab pos="533400" algn="l"/>
              </a:tabLst>
              <a:defRPr sz="3200">
                <a:latin typeface="Georgia"/>
                <a:ea typeface="Georgia"/>
                <a:cs typeface="Georgia"/>
                <a:sym typeface="Georgia"/>
              </a:defRPr>
            </a:pPr>
          </a:p>
          <a:p>
            <a:pPr marL="457200" indent="-457200">
              <a:buSzPct val="100000"/>
              <a:buFont typeface="Wingdings"/>
              <a:buChar char="➲"/>
              <a:tabLst>
                <a:tab pos="533400" algn="l"/>
              </a:tabLst>
              <a:defRPr sz="3200">
                <a:latin typeface="Georgia"/>
                <a:ea typeface="Georgia"/>
                <a:cs typeface="Georgia"/>
                <a:sym typeface="Georgia"/>
              </a:defRPr>
            </a:pPr>
            <a:r>
              <a:t>Die Antwort auf die obige Frage muss jeder selbst beantworten</a:t>
            </a:r>
          </a:p>
        </p:txBody>
      </p:sp>
      <p:sp>
        <p:nvSpPr>
          <p:cNvPr id="328" name="Shape 328"/>
          <p:cNvSpPr/>
          <p:nvPr/>
        </p:nvSpPr>
        <p:spPr>
          <a:xfrm>
            <a:off x="442760" y="709225"/>
            <a:ext cx="1133811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Lohnt sich vorzeitige Rente mit 63 Jahren?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nvSpPr>
        <p:spPr>
          <a:xfrm>
            <a:off x="384207" y="563061"/>
            <a:ext cx="9996742"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Basisversorgungsplan ab Alter 62 </a:t>
            </a:r>
          </a:p>
        </p:txBody>
      </p:sp>
      <p:sp>
        <p:nvSpPr>
          <p:cNvPr id="331" name="Shape 331"/>
          <p:cNvSpPr/>
          <p:nvPr/>
        </p:nvSpPr>
        <p:spPr>
          <a:xfrm>
            <a:off x="436345" y="1462662"/>
            <a:ext cx="11319310" cy="48742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Jährlicher Finanzierungsbetrag</a:t>
            </a:r>
          </a:p>
          <a:p>
            <a:pPr lvl="1" marL="914400" indent="-457200">
              <a:lnSpc>
                <a:spcPct val="120000"/>
              </a:lnSpc>
              <a:buSzPct val="100000"/>
              <a:buFont typeface="Wingdings-Regular"/>
              <a:buChar char="➲"/>
              <a:defRPr sz="2600">
                <a:latin typeface="Georgia"/>
                <a:ea typeface="Georgia"/>
                <a:cs typeface="Georgia"/>
                <a:sym typeface="Georgia"/>
              </a:defRPr>
            </a:pPr>
            <a:r>
              <a:t>100% durch HP finanziert</a:t>
            </a:r>
          </a:p>
          <a:p>
            <a:pPr lvl="1" marL="914400" indent="-457200">
              <a:lnSpc>
                <a:spcPct val="120000"/>
              </a:lnSpc>
              <a:buSzPct val="100000"/>
              <a:buFont typeface="Wingdings-Regular"/>
              <a:buChar char="➲"/>
              <a:defRPr sz="2600">
                <a:latin typeface="Georgia"/>
                <a:ea typeface="Georgia"/>
                <a:cs typeface="Georgia"/>
                <a:sym typeface="Georgia"/>
              </a:defRPr>
            </a:pPr>
            <a:r>
              <a:t>1,5% des Jahresgrundgehaltes bis zur BBG </a:t>
            </a:r>
          </a:p>
          <a:p>
            <a:pPr lvl="1" marL="914400" indent="-457200">
              <a:lnSpc>
                <a:spcPct val="120000"/>
              </a:lnSpc>
              <a:buSzPct val="100000"/>
              <a:buFont typeface="Wingdings-Regular"/>
              <a:buChar char="➲"/>
              <a:defRPr sz="2600">
                <a:latin typeface="Georgia"/>
                <a:ea typeface="Georgia"/>
                <a:cs typeface="Georgia"/>
                <a:sym typeface="Georgia"/>
              </a:defRPr>
            </a:pPr>
            <a:r>
              <a:t>4,5% des Teils der Jahresgrundgehaltes über der BBG</a:t>
            </a:r>
          </a:p>
          <a:p>
            <a:pPr marL="457200" indent="-457200">
              <a:lnSpc>
                <a:spcPct val="120000"/>
              </a:lnSpc>
              <a:buSzPct val="100000"/>
              <a:buFont typeface="Wingdings-Regular"/>
              <a:buChar char="➲"/>
              <a:defRPr sz="3200">
                <a:latin typeface="Georgia"/>
                <a:ea typeface="Georgia"/>
                <a:cs typeface="Georgia"/>
                <a:sym typeface="Georgia"/>
              </a:defRPr>
            </a:pPr>
            <a:r>
              <a:t>Rentenbaustein wird bestimmt durch </a:t>
            </a:r>
          </a:p>
          <a:p>
            <a:pPr lvl="1" marL="914400" indent="-457200">
              <a:lnSpc>
                <a:spcPct val="120000"/>
              </a:lnSpc>
              <a:buSzPct val="100000"/>
              <a:buFont typeface="Wingdings-Regular"/>
              <a:buChar char="➲"/>
              <a:defRPr sz="2600">
                <a:latin typeface="Georgia"/>
                <a:ea typeface="Georgia"/>
                <a:cs typeface="Georgia"/>
                <a:sym typeface="Georgia"/>
              </a:defRPr>
            </a:pPr>
            <a:r>
              <a:t>Alter des Mitarbeiters zum Umwandlungszeitpunkt</a:t>
            </a:r>
          </a:p>
          <a:p>
            <a:pPr lvl="1" marL="914400" indent="-457200">
              <a:lnSpc>
                <a:spcPct val="120000"/>
              </a:lnSpc>
              <a:buSzPct val="100000"/>
              <a:buFont typeface="Wingdings-Regular"/>
              <a:buChar char="➲"/>
              <a:defRPr sz="2600">
                <a:latin typeface="Georgia"/>
                <a:ea typeface="Georgia"/>
                <a:cs typeface="Georgia"/>
                <a:sym typeface="Georgia"/>
              </a:defRPr>
            </a:pPr>
            <a:r>
              <a:t>Verzinsung 6%</a:t>
            </a:r>
          </a:p>
          <a:p>
            <a:pPr lvl="1" marL="914400" indent="-457200">
              <a:lnSpc>
                <a:spcPct val="120000"/>
              </a:lnSpc>
              <a:buSzPct val="100000"/>
              <a:buFont typeface="Wingdings-Regular"/>
              <a:buChar char="➲"/>
              <a:defRPr sz="2600">
                <a:latin typeface="Georgia"/>
                <a:ea typeface="Georgia"/>
                <a:cs typeface="Georgia"/>
                <a:sym typeface="Georgia"/>
              </a:defRPr>
            </a:pPr>
            <a:r>
              <a:t>Leistungsart (Alters-, Invaliden-, Hinterbliebenenversorgung)</a:t>
            </a:r>
          </a:p>
          <a:p>
            <a:pPr lvl="1" marL="914400" indent="-457200">
              <a:lnSpc>
                <a:spcPct val="120000"/>
              </a:lnSpc>
              <a:buSzPct val="100000"/>
              <a:buFont typeface="Wingdings-Regular"/>
              <a:buChar char="➲"/>
              <a:defRPr sz="2600">
                <a:latin typeface="Georgia"/>
                <a:ea typeface="Georgia"/>
                <a:cs typeface="Georgia"/>
                <a:sym typeface="Georgia"/>
              </a:defRPr>
            </a:pPr>
            <a:r>
              <a:t>Biometrische Wahrscheinlichkeiten</a:t>
            </a:r>
          </a:p>
          <a:p>
            <a:pPr>
              <a:lnSpc>
                <a:spcPct val="120000"/>
              </a:lnSpc>
              <a:defRPr sz="1400">
                <a:latin typeface="Georgia"/>
                <a:ea typeface="Georgia"/>
                <a:cs typeface="Georgia"/>
                <a:sym typeface="Georgia"/>
              </a:defRPr>
            </a:pPr>
          </a:p>
          <a:p>
            <a:pPr>
              <a:lnSpc>
                <a:spcPct val="120000"/>
              </a:lnSpc>
              <a:defRPr sz="2600">
                <a:latin typeface="Georgia"/>
                <a:ea typeface="Georgia"/>
                <a:cs typeface="Georgia"/>
                <a:sym typeface="Georgia"/>
              </a:defRPr>
            </a:pPr>
            <a:r>
              <a:rPr sz="1600"/>
              <a:t>Hinweis: für MA mit Eintrittsdatum ab 1.1.2010 gibt es den analogen Basisplan 2010 mit Kapitalauszahlung anstatt Rente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nvSpPr>
        <p:spPr>
          <a:xfrm>
            <a:off x="308007" y="486860"/>
            <a:ext cx="1014928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Aufbauversorgungsplan ab Alter 62 </a:t>
            </a:r>
          </a:p>
        </p:txBody>
      </p:sp>
      <p:sp>
        <p:nvSpPr>
          <p:cNvPr id="334" name="Shape 334"/>
          <p:cNvSpPr/>
          <p:nvPr/>
        </p:nvSpPr>
        <p:spPr>
          <a:xfrm>
            <a:off x="436345" y="1462662"/>
            <a:ext cx="11319310" cy="4770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Umwandlung von</a:t>
            </a:r>
          </a:p>
          <a:p>
            <a:pPr lvl="1" marL="914400" indent="-457200">
              <a:lnSpc>
                <a:spcPct val="120000"/>
              </a:lnSpc>
              <a:buSzPct val="100000"/>
              <a:buFont typeface="Wingdings-Regular"/>
              <a:buChar char="➲"/>
              <a:defRPr sz="2600">
                <a:latin typeface="Georgia"/>
                <a:ea typeface="Georgia"/>
                <a:cs typeface="Georgia"/>
                <a:sym typeface="Georgia"/>
              </a:defRPr>
            </a:pPr>
            <a:r>
              <a:t>Urlaubsgeld und betrieblicher Sonderzahlung (Weihnachtsgeld)</a:t>
            </a:r>
          </a:p>
          <a:p>
            <a:pPr lvl="1" marL="914400" indent="-457200">
              <a:lnSpc>
                <a:spcPct val="120000"/>
              </a:lnSpc>
              <a:buSzPct val="100000"/>
              <a:buFont typeface="Wingdings-Regular"/>
              <a:buChar char="➲"/>
              <a:defRPr sz="2600">
                <a:latin typeface="Georgia"/>
                <a:ea typeface="Georgia"/>
                <a:cs typeface="Georgia"/>
                <a:sym typeface="Georgia"/>
              </a:defRPr>
            </a:pPr>
            <a:r>
              <a:t>25%, 50%, 75% oder 100%</a:t>
            </a:r>
          </a:p>
          <a:p>
            <a:pPr lvl="1" marL="914400" indent="-457200">
              <a:lnSpc>
                <a:spcPct val="120000"/>
              </a:lnSpc>
              <a:buSzPct val="100000"/>
              <a:buFont typeface="Wingdings-Regular"/>
              <a:buChar char="➲"/>
              <a:defRPr sz="2600">
                <a:latin typeface="Georgia"/>
                <a:ea typeface="Georgia"/>
                <a:cs typeface="Georgia"/>
                <a:sym typeface="Georgia"/>
              </a:defRPr>
            </a:pPr>
            <a:r>
              <a:t>HP Aufstockung 1/3 des Betrages</a:t>
            </a:r>
          </a:p>
          <a:p>
            <a:pPr lvl="1" marL="914400" indent="-457200">
              <a:lnSpc>
                <a:spcPct val="120000"/>
              </a:lnSpc>
              <a:buSzPct val="100000"/>
              <a:buFont typeface="Wingdings-Regular"/>
              <a:buChar char="➲"/>
              <a:defRPr sz="2600">
                <a:latin typeface="Georgia"/>
                <a:ea typeface="Georgia"/>
                <a:cs typeface="Georgia"/>
                <a:sym typeface="Georgia"/>
              </a:defRPr>
            </a:pPr>
            <a:r>
              <a:t>2 Varianten: mit oder ohne Hinterbliebenenversorgung</a:t>
            </a:r>
          </a:p>
          <a:p>
            <a:pPr marL="457200" indent="-457200">
              <a:lnSpc>
                <a:spcPct val="120000"/>
              </a:lnSpc>
              <a:buSzPct val="100000"/>
              <a:buFont typeface="Wingdings-Regular"/>
              <a:buChar char="➲"/>
              <a:defRPr sz="3200">
                <a:latin typeface="Georgia"/>
                <a:ea typeface="Georgia"/>
                <a:cs typeface="Georgia"/>
                <a:sym typeface="Georgia"/>
              </a:defRPr>
            </a:pPr>
            <a:r>
              <a:t>Rentenbaustein wird bestimmt durch </a:t>
            </a:r>
          </a:p>
          <a:p>
            <a:pPr lvl="1" marL="914400" indent="-457200">
              <a:lnSpc>
                <a:spcPct val="120000"/>
              </a:lnSpc>
              <a:buSzPct val="100000"/>
              <a:buFont typeface="Wingdings-Regular"/>
              <a:buChar char="➲"/>
              <a:defRPr sz="2600">
                <a:latin typeface="Georgia"/>
                <a:ea typeface="Georgia"/>
                <a:cs typeface="Georgia"/>
                <a:sym typeface="Georgia"/>
              </a:defRPr>
            </a:pPr>
            <a:r>
              <a:t>Alter des Mitarbeiters zum Umwandlungszeitpunkt</a:t>
            </a:r>
          </a:p>
          <a:p>
            <a:pPr lvl="1" marL="914400" indent="-457200">
              <a:lnSpc>
                <a:spcPct val="120000"/>
              </a:lnSpc>
              <a:buSzPct val="100000"/>
              <a:buFont typeface="Wingdings-Regular"/>
              <a:buChar char="➲"/>
              <a:defRPr sz="2600">
                <a:latin typeface="Georgia"/>
                <a:ea typeface="Georgia"/>
                <a:cs typeface="Georgia"/>
                <a:sym typeface="Georgia"/>
              </a:defRPr>
            </a:pPr>
            <a:r>
              <a:t>Verzinsung 6%</a:t>
            </a:r>
          </a:p>
          <a:p>
            <a:pPr lvl="1" marL="914400" indent="-457200">
              <a:lnSpc>
                <a:spcPct val="120000"/>
              </a:lnSpc>
              <a:buSzPct val="100000"/>
              <a:buFont typeface="Wingdings-Regular"/>
              <a:buChar char="➲"/>
              <a:defRPr sz="2600">
                <a:latin typeface="Georgia"/>
                <a:ea typeface="Georgia"/>
                <a:cs typeface="Georgia"/>
                <a:sym typeface="Georgia"/>
              </a:defRPr>
            </a:pPr>
            <a:r>
              <a:t>Leistungsart (Alters-, Invaliden-, Hinterbliebenenversorgung)</a:t>
            </a:r>
          </a:p>
          <a:p>
            <a:pPr lvl="1" marL="914400" indent="-457200">
              <a:lnSpc>
                <a:spcPct val="120000"/>
              </a:lnSpc>
              <a:buSzPct val="100000"/>
              <a:buFont typeface="Wingdings-Regular"/>
              <a:buChar char="➲"/>
              <a:defRPr sz="2600">
                <a:latin typeface="Georgia"/>
                <a:ea typeface="Georgia"/>
                <a:cs typeface="Georgia"/>
                <a:sym typeface="Georgia"/>
              </a:defRPr>
            </a:pPr>
            <a:r>
              <a:t>Biometrische Wahrscheinlichkeiten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nvSpPr>
        <p:spPr>
          <a:xfrm>
            <a:off x="308007" y="486860"/>
            <a:ext cx="7610200"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Rentenbausteine je 1000 Euro</a:t>
            </a:r>
          </a:p>
        </p:txBody>
      </p:sp>
      <p:pic>
        <p:nvPicPr>
          <p:cNvPr id="337" name="image12.pdf"/>
          <p:cNvPicPr>
            <a:picLocks noChangeAspect="1"/>
          </p:cNvPicPr>
          <p:nvPr/>
        </p:nvPicPr>
        <p:blipFill>
          <a:blip r:embed="rId2">
            <a:extLst/>
          </a:blip>
          <a:stretch>
            <a:fillRect/>
          </a:stretch>
        </p:blipFill>
        <p:spPr>
          <a:xfrm>
            <a:off x="1763117" y="1263240"/>
            <a:ext cx="8665603" cy="4932292"/>
          </a:xfrm>
          <a:prstGeom prst="rect">
            <a:avLst/>
          </a:prstGeom>
          <a:ln w="12700">
            <a:miter lim="400000"/>
          </a:ln>
        </p:spPr>
      </p:pic>
      <p:sp>
        <p:nvSpPr>
          <p:cNvPr id="338" name="Shape 338"/>
          <p:cNvSpPr/>
          <p:nvPr/>
        </p:nvSpPr>
        <p:spPr>
          <a:xfrm>
            <a:off x="339100" y="6359842"/>
            <a:ext cx="494436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Var A: mit Hinterbliebenversorgung, Var B ohne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308007" y="486860"/>
            <a:ext cx="4177367"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Wir über uns</a:t>
            </a:r>
          </a:p>
        </p:txBody>
      </p:sp>
      <p:pic>
        <p:nvPicPr>
          <p:cNvPr id="168" name="image6.jpg"/>
          <p:cNvPicPr>
            <a:picLocks noChangeAspect="1"/>
          </p:cNvPicPr>
          <p:nvPr/>
        </p:nvPicPr>
        <p:blipFill>
          <a:blip r:embed="rId2">
            <a:extLst/>
          </a:blip>
          <a:stretch>
            <a:fillRect/>
          </a:stretch>
        </p:blipFill>
        <p:spPr>
          <a:xfrm>
            <a:off x="432570" y="4602448"/>
            <a:ext cx="1436555" cy="1800001"/>
          </a:xfrm>
          <a:prstGeom prst="rect">
            <a:avLst/>
          </a:prstGeom>
          <a:ln w="12700">
            <a:miter lim="400000"/>
          </a:ln>
          <a:effectLst>
            <a:outerShdw sx="100000" sy="100000" kx="0" ky="0" algn="b" rotWithShape="0" blurRad="50800" dist="127000" dir="2700000">
              <a:srgbClr val="000000">
                <a:alpha val="40000"/>
              </a:srgbClr>
            </a:outerShdw>
          </a:effectLst>
        </p:spPr>
      </p:pic>
      <p:pic>
        <p:nvPicPr>
          <p:cNvPr id="169" name="image7.jpg"/>
          <p:cNvPicPr>
            <a:picLocks noChangeAspect="1"/>
          </p:cNvPicPr>
          <p:nvPr/>
        </p:nvPicPr>
        <p:blipFill>
          <a:blip r:embed="rId3">
            <a:extLst/>
          </a:blip>
          <a:stretch>
            <a:fillRect/>
          </a:stretch>
        </p:blipFill>
        <p:spPr>
          <a:xfrm>
            <a:off x="433136" y="1262088"/>
            <a:ext cx="1435990" cy="1800001"/>
          </a:xfrm>
          <a:prstGeom prst="rect">
            <a:avLst/>
          </a:prstGeom>
          <a:ln w="12700">
            <a:miter lim="400000"/>
          </a:ln>
          <a:effectLst>
            <a:outerShdw sx="100000" sy="100000" kx="0" ky="0" algn="b" rotWithShape="0" blurRad="50800" dist="127000" dir="2700000">
              <a:srgbClr val="000000">
                <a:alpha val="40000"/>
              </a:srgbClr>
            </a:outerShdw>
          </a:effectLst>
        </p:spPr>
      </p:pic>
      <p:sp>
        <p:nvSpPr>
          <p:cNvPr id="170" name="Shape 170"/>
          <p:cNvSpPr/>
          <p:nvPr/>
        </p:nvSpPr>
        <p:spPr>
          <a:xfrm>
            <a:off x="1963205" y="1206570"/>
            <a:ext cx="4061721" cy="288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Wingdings"/>
              <a:buChar char="➢"/>
              <a:defRPr i="1" sz="2000">
                <a:latin typeface="Georgia"/>
                <a:ea typeface="Georgia"/>
                <a:cs typeface="Georgia"/>
                <a:sym typeface="Georgia"/>
              </a:defRPr>
            </a:pPr>
            <a:r>
              <a:t>Abitur Weidigschule Butzbach </a:t>
            </a:r>
          </a:p>
          <a:p>
            <a:pPr marL="342900" indent="-342900">
              <a:buSzPct val="100000"/>
              <a:buFont typeface="Wingdings"/>
              <a:buChar char="➢"/>
              <a:defRPr i="1" sz="2000">
                <a:latin typeface="Georgia"/>
                <a:ea typeface="Georgia"/>
                <a:cs typeface="Georgia"/>
                <a:sym typeface="Georgia"/>
              </a:defRPr>
            </a:pPr>
            <a:r>
              <a:t>Mathematik mit Nebenfach Betriebswirtschaft an der Uni Gießen</a:t>
            </a:r>
          </a:p>
          <a:p>
            <a:pPr marL="342900" indent="-342900">
              <a:buSzPct val="100000"/>
              <a:buFont typeface="Wingdings"/>
              <a:buChar char="➢"/>
              <a:defRPr i="1" sz="2000">
                <a:latin typeface="Georgia"/>
                <a:ea typeface="Georgia"/>
                <a:cs typeface="Georgia"/>
                <a:sym typeface="Georgia"/>
              </a:defRPr>
            </a:pPr>
            <a:r>
              <a:t>Von 1983 bis 2013 bei HP als Consultant, Projektmanager mit Mitarbeiterverantwortung und Führungsaufgaben </a:t>
            </a:r>
          </a:p>
          <a:p>
            <a:pPr marL="342900" indent="-342900">
              <a:buSzPct val="100000"/>
              <a:buFont typeface="Wingdings"/>
              <a:buChar char="➢"/>
              <a:defRPr i="1" sz="2000">
                <a:latin typeface="Georgia"/>
                <a:ea typeface="Georgia"/>
                <a:cs typeface="Georgia"/>
                <a:sym typeface="Georgia"/>
              </a:defRPr>
            </a:pPr>
            <a:r>
              <a:t>Freigestellter Betriebsrat </a:t>
            </a:r>
          </a:p>
          <a:p>
            <a:pPr marL="342900" indent="-342900">
              <a:buSzPct val="100000"/>
              <a:buFont typeface="Wingdings"/>
              <a:buChar char="➢"/>
              <a:defRPr i="1" sz="2000">
                <a:latin typeface="Georgia"/>
                <a:ea typeface="Georgia"/>
                <a:cs typeface="Georgia"/>
                <a:sym typeface="Georgia"/>
              </a:defRPr>
            </a:pPr>
            <a:r>
              <a:t>Modell „Privatier mit 60“</a:t>
            </a:r>
          </a:p>
        </p:txBody>
      </p:sp>
      <p:sp>
        <p:nvSpPr>
          <p:cNvPr id="171" name="Shape 171"/>
          <p:cNvSpPr/>
          <p:nvPr/>
        </p:nvSpPr>
        <p:spPr>
          <a:xfrm>
            <a:off x="2001305" y="4513548"/>
            <a:ext cx="4404033"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Wingdings"/>
              <a:buChar char="➢"/>
              <a:defRPr i="1" sz="2000">
                <a:latin typeface="Georgia"/>
                <a:ea typeface="Georgia"/>
                <a:cs typeface="Georgia"/>
                <a:sym typeface="Georgia"/>
              </a:defRPr>
            </a:pPr>
            <a:r>
              <a:t>Von 1980 bis 2010 bei HP</a:t>
            </a:r>
          </a:p>
          <a:p>
            <a:pPr marL="342900" indent="-342900">
              <a:buSzPct val="100000"/>
              <a:buFont typeface="Wingdings"/>
              <a:buChar char="➢"/>
              <a:defRPr i="1" sz="2000">
                <a:latin typeface="Georgia"/>
                <a:ea typeface="Georgia"/>
                <a:cs typeface="Georgia"/>
                <a:sym typeface="Georgia"/>
              </a:defRPr>
            </a:pPr>
            <a:r>
              <a:t>Verschiedene kaufmännische Tätigkeiten </a:t>
            </a:r>
          </a:p>
          <a:p>
            <a:pPr marL="342900" indent="-342900">
              <a:buSzPct val="100000"/>
              <a:buFont typeface="Wingdings"/>
              <a:buChar char="➢"/>
              <a:defRPr i="1" sz="2000">
                <a:latin typeface="Georgia"/>
                <a:ea typeface="Georgia"/>
                <a:cs typeface="Georgia"/>
                <a:sym typeface="Georgia"/>
              </a:defRPr>
            </a:pPr>
            <a:r>
              <a:t>Projektcontroller</a:t>
            </a:r>
          </a:p>
          <a:p>
            <a:pPr marL="342900" indent="-342900">
              <a:buSzPct val="100000"/>
              <a:buFont typeface="Wingdings"/>
              <a:buChar char="➢"/>
              <a:defRPr i="1" sz="2000">
                <a:latin typeface="Georgia"/>
                <a:ea typeface="Georgia"/>
                <a:cs typeface="Georgia"/>
                <a:sym typeface="Georgia"/>
              </a:defRPr>
            </a:pPr>
            <a:r>
              <a:t>Modell „Privatier mit 60“</a:t>
            </a:r>
          </a:p>
          <a:p>
            <a:pPr/>
            <a:r>
              <a:t> </a:t>
            </a:r>
          </a:p>
        </p:txBody>
      </p:sp>
      <p:grpSp>
        <p:nvGrpSpPr>
          <p:cNvPr id="175" name="Group 175"/>
          <p:cNvGrpSpPr/>
          <p:nvPr/>
        </p:nvGrpSpPr>
        <p:grpSpPr>
          <a:xfrm>
            <a:off x="6341836" y="486861"/>
            <a:ext cx="6338261" cy="5964246"/>
            <a:chOff x="0" y="0"/>
            <a:chExt cx="6338259" cy="5964245"/>
          </a:xfrm>
        </p:grpSpPr>
        <p:pic>
          <p:nvPicPr>
            <p:cNvPr id="172" name="image8.jpg"/>
            <p:cNvPicPr>
              <a:picLocks noChangeAspect="1"/>
            </p:cNvPicPr>
            <p:nvPr/>
          </p:nvPicPr>
          <p:blipFill>
            <a:blip r:embed="rId4">
              <a:extLst/>
            </a:blip>
            <a:stretch>
              <a:fillRect/>
            </a:stretch>
          </p:blipFill>
          <p:spPr>
            <a:xfrm>
              <a:off x="1721745" y="2380959"/>
              <a:ext cx="2197566" cy="3108159"/>
            </a:xfrm>
            <a:prstGeom prst="rect">
              <a:avLst/>
            </a:prstGeom>
            <a:ln w="12700" cap="flat">
              <a:noFill/>
              <a:miter lim="400000"/>
            </a:ln>
            <a:effectLst/>
          </p:spPr>
        </p:pic>
        <p:sp>
          <p:nvSpPr>
            <p:cNvPr id="173" name="Shape 173"/>
            <p:cNvSpPr/>
            <p:nvPr/>
          </p:nvSpPr>
          <p:spPr>
            <a:xfrm>
              <a:off x="295267" y="5593405"/>
              <a:ext cx="6042993"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000">
                  <a:solidFill>
                    <a:srgbClr val="FF0000"/>
                  </a:solidFill>
                  <a:latin typeface="Georgia"/>
                  <a:ea typeface="Georgia"/>
                  <a:cs typeface="Georgia"/>
                  <a:sym typeface="Georgia"/>
                </a:defRPr>
              </a:lvl1pPr>
            </a:lstStyle>
            <a:p>
              <a:pPr/>
              <a:r>
                <a:t>Für 9,99 Euro bei Amazon zu kaufen!</a:t>
              </a:r>
            </a:p>
          </p:txBody>
        </p:sp>
        <p:sp>
          <p:nvSpPr>
            <p:cNvPr id="174" name="Shape 174"/>
            <p:cNvSpPr/>
            <p:nvPr/>
          </p:nvSpPr>
          <p:spPr>
            <a:xfrm>
              <a:off x="0" y="0"/>
              <a:ext cx="5641057" cy="2225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just">
                <a:defRPr b="1">
                  <a:solidFill>
                    <a:srgbClr val="FF0000"/>
                  </a:solidFill>
                  <a:latin typeface="Georgia"/>
                  <a:ea typeface="Georgia"/>
                  <a:cs typeface="Georgia"/>
                  <a:sym typeface="Georgia"/>
                </a:defRPr>
              </a:lvl1pPr>
            </a:lstStyle>
            <a:p>
              <a:pPr/>
              <a:r>
                <a:t>Das Interview mit der Moderatorin Claudia Wehrle vom Hessischen Rundfunk über unser Buch "Wir sind dann mal im Ruhestand" mit dem Schwerpunkt unsere "Reise in den Ruhestand" wurde am 24.1.2015 in der Sendereihe Bilanz bei HR Info gesendet. Die Sendung hat eine Länge von ca. 24 Minuten. Das Interview beginnt bei 10:15 Minuten.</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nvSpPr>
        <p:spPr>
          <a:xfrm>
            <a:off x="308007" y="486861"/>
            <a:ext cx="11858221"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PPL - Direktzusage - ab Alter 65 </a:t>
            </a:r>
          </a:p>
        </p:txBody>
      </p:sp>
      <p:sp>
        <p:nvSpPr>
          <p:cNvPr id="341" name="Shape 341"/>
          <p:cNvSpPr/>
          <p:nvPr/>
        </p:nvSpPr>
        <p:spPr>
          <a:xfrm>
            <a:off x="436345" y="1602362"/>
            <a:ext cx="11319310" cy="47472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100% durch HP finanziert </a:t>
            </a:r>
          </a:p>
          <a:p>
            <a:pPr marL="457200" indent="-457200">
              <a:lnSpc>
                <a:spcPct val="120000"/>
              </a:lnSpc>
              <a:buSzPct val="100000"/>
              <a:buFont typeface="Wingdings-Regular"/>
              <a:buChar char="➲"/>
              <a:defRPr sz="3200">
                <a:latin typeface="Georgia"/>
                <a:ea typeface="Georgia"/>
                <a:cs typeface="Georgia"/>
                <a:sym typeface="Georgia"/>
              </a:defRPr>
            </a:pPr>
            <a:r>
              <a:t>Leistungsart (Alters-, Invaliden-, Hinterbliebenen-versorgung)</a:t>
            </a:r>
          </a:p>
          <a:p>
            <a:pPr marL="457200" indent="-457200">
              <a:lnSpc>
                <a:spcPct val="120000"/>
              </a:lnSpc>
              <a:buSzPct val="100000"/>
              <a:buFont typeface="Wingdings-Regular"/>
              <a:buChar char="➲"/>
              <a:defRPr sz="3200">
                <a:latin typeface="Georgia"/>
                <a:ea typeface="Georgia"/>
                <a:cs typeface="Georgia"/>
                <a:sym typeface="Georgia"/>
              </a:defRPr>
            </a:pPr>
            <a:r>
              <a:t>Berechnungsformel (grob)</a:t>
            </a:r>
          </a:p>
          <a:p>
            <a:pPr lvl="1" marL="914400" indent="-457200">
              <a:lnSpc>
                <a:spcPct val="120000"/>
              </a:lnSpc>
              <a:buSzPct val="100000"/>
              <a:buFont typeface="Wingdings-Regular"/>
              <a:buChar char="➲"/>
              <a:defRPr sz="2600">
                <a:latin typeface="Georgia"/>
                <a:ea typeface="Georgia"/>
                <a:cs typeface="Georgia"/>
                <a:sym typeface="Georgia"/>
              </a:defRPr>
            </a:pPr>
            <a:r>
              <a:t>0,5%   x    DJ*   x    pensionsfähigen Bezüge (PB), falls PB &lt; BBG</a:t>
            </a:r>
          </a:p>
          <a:p>
            <a:pPr lvl="1" marL="914400" indent="-457200">
              <a:lnSpc>
                <a:spcPct val="120000"/>
              </a:lnSpc>
              <a:buSzPct val="100000"/>
              <a:buFont typeface="Wingdings-Regular"/>
              <a:buChar char="➲"/>
              <a:defRPr sz="2600">
                <a:latin typeface="Georgia"/>
                <a:ea typeface="Georgia"/>
                <a:cs typeface="Georgia"/>
                <a:sym typeface="Georgia"/>
              </a:defRPr>
            </a:pPr>
            <a:r>
              <a:t>2,0%   x    DJ   x    PB, falls PB &gt; BBG</a:t>
            </a:r>
          </a:p>
          <a:p>
            <a:pPr lvl="1" marL="828675" indent="-371475">
              <a:lnSpc>
                <a:spcPct val="120000"/>
              </a:lnSpc>
              <a:buSzPct val="100000"/>
              <a:buFont typeface="Wingdings-Regular"/>
              <a:buChar char="➲"/>
              <a:defRPr sz="3200">
                <a:latin typeface="Georgia"/>
                <a:ea typeface="Georgia"/>
                <a:cs typeface="Georgia"/>
                <a:sym typeface="Georgia"/>
              </a:defRPr>
            </a:pPr>
            <a:r>
              <a:rPr sz="2600"/>
              <a:t>PB = Grundbezüge x 13 / 12 (überschlägige Rechnung)</a:t>
            </a:r>
            <a:endParaRPr sz="2600"/>
          </a:p>
          <a:p>
            <a:pPr marL="263525" indent="-263525">
              <a:spcBef>
                <a:spcPts val="900"/>
              </a:spcBef>
              <a:defRPr sz="1600">
                <a:latin typeface="Georgia"/>
                <a:ea typeface="Georgia"/>
                <a:cs typeface="Georgia"/>
                <a:sym typeface="Georgia"/>
              </a:defRPr>
            </a:pPr>
          </a:p>
          <a:p>
            <a:pPr lvl="1" marL="541421" indent="-160421">
              <a:spcBef>
                <a:spcPts val="900"/>
              </a:spcBef>
              <a:buSzPct val="100000"/>
              <a:buChar char="*"/>
              <a:defRPr sz="1600">
                <a:latin typeface="Georgia"/>
                <a:ea typeface="Georgia"/>
                <a:cs typeface="Georgia"/>
                <a:sym typeface="Georgia"/>
              </a:defRPr>
            </a:pPr>
            <a:r>
              <a:t>maximal 40 Dienstjahre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Zusatzversorgungsplan ab Alter 63 </a:t>
            </a:r>
          </a:p>
        </p:txBody>
      </p:sp>
      <p:sp>
        <p:nvSpPr>
          <p:cNvPr id="344" name="Shape 344"/>
          <p:cNvSpPr/>
          <p:nvPr/>
        </p:nvSpPr>
        <p:spPr>
          <a:xfrm>
            <a:off x="436345" y="1665862"/>
            <a:ext cx="11319310" cy="3855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Umwandlung von </a:t>
            </a:r>
          </a:p>
          <a:p>
            <a:pPr lvl="1" marL="914400" indent="-457200">
              <a:lnSpc>
                <a:spcPct val="120000"/>
              </a:lnSpc>
              <a:buSzPct val="100000"/>
              <a:buFont typeface="Wingdings-Regular"/>
              <a:buChar char="➲"/>
              <a:defRPr sz="2600">
                <a:latin typeface="Georgia"/>
                <a:ea typeface="Georgia"/>
                <a:cs typeface="Georgia"/>
                <a:sym typeface="Georgia"/>
              </a:defRPr>
            </a:pPr>
            <a:r>
              <a:t>Urlaubsgeld, betrieblicher Sonderzahlung (Weihnachtsgeld) und variable Gehaltsbestandteile </a:t>
            </a:r>
          </a:p>
          <a:p>
            <a:pPr lvl="1" marL="914400" indent="-457200">
              <a:lnSpc>
                <a:spcPct val="120000"/>
              </a:lnSpc>
              <a:buSzPct val="100000"/>
              <a:buFont typeface="Wingdings-Regular"/>
              <a:buChar char="➲"/>
              <a:defRPr sz="2600">
                <a:latin typeface="Georgia"/>
                <a:ea typeface="Georgia"/>
                <a:cs typeface="Georgia"/>
                <a:sym typeface="Georgia"/>
              </a:defRPr>
            </a:pPr>
            <a:r>
              <a:t>25%, 50%, 75% oder 100%</a:t>
            </a:r>
          </a:p>
          <a:p>
            <a:pPr lvl="1" marL="914400" indent="-457200">
              <a:lnSpc>
                <a:spcPct val="120000"/>
              </a:lnSpc>
              <a:buSzPct val="100000"/>
              <a:buFont typeface="Wingdings-Regular"/>
              <a:buChar char="➲"/>
              <a:defRPr sz="2600">
                <a:latin typeface="Georgia"/>
                <a:ea typeface="Georgia"/>
                <a:cs typeface="Georgia"/>
                <a:sym typeface="Georgia"/>
              </a:defRPr>
            </a:pPr>
            <a:r>
              <a:t>Verzinsung 6% während der Ansparphase</a:t>
            </a:r>
          </a:p>
          <a:p>
            <a:pPr marL="457200" indent="-457200">
              <a:lnSpc>
                <a:spcPct val="120000"/>
              </a:lnSpc>
              <a:buSzPct val="100000"/>
              <a:buFont typeface="Wingdings-Regular"/>
              <a:buChar char="➲"/>
              <a:defRPr sz="3200">
                <a:latin typeface="Georgia"/>
                <a:ea typeface="Georgia"/>
                <a:cs typeface="Georgia"/>
                <a:sym typeface="Georgia"/>
              </a:defRPr>
            </a:pPr>
            <a:r>
              <a:t>Versorgungskapital</a:t>
            </a:r>
          </a:p>
          <a:p>
            <a:pPr lvl="1" marL="914400" indent="-457200">
              <a:lnSpc>
                <a:spcPct val="120000"/>
              </a:lnSpc>
              <a:buSzPct val="100000"/>
              <a:buFont typeface="Wingdings-Regular"/>
              <a:buChar char="➲"/>
              <a:defRPr sz="2600">
                <a:latin typeface="Georgia"/>
                <a:ea typeface="Georgia"/>
                <a:cs typeface="Georgia"/>
                <a:sym typeface="Georgia"/>
              </a:defRPr>
            </a:pPr>
            <a:r>
              <a:t>Auszahlung in 6 gleichen Jahresraten + Zinsen</a:t>
            </a:r>
          </a:p>
          <a:p>
            <a:pPr lvl="1" marL="914400" indent="-457200">
              <a:lnSpc>
                <a:spcPct val="120000"/>
              </a:lnSpc>
              <a:buSzPct val="100000"/>
              <a:buFont typeface="Wingdings-Regular"/>
              <a:buChar char="➲"/>
              <a:defRPr sz="2600">
                <a:latin typeface="Georgia"/>
                <a:ea typeface="Georgia"/>
                <a:cs typeface="Georgia"/>
                <a:sym typeface="Georgia"/>
              </a:defRPr>
            </a:pPr>
            <a:r>
              <a:t>Verzinsung 6% während der Auszahlungsphase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nvSpPr>
        <p:spPr>
          <a:xfrm>
            <a:off x="3461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vorzeitiger Ruhestand möglich … </a:t>
            </a:r>
          </a:p>
        </p:txBody>
      </p:sp>
      <p:sp>
        <p:nvSpPr>
          <p:cNvPr id="347" name="Shape 347"/>
          <p:cNvSpPr/>
          <p:nvPr/>
        </p:nvSpPr>
        <p:spPr>
          <a:xfrm>
            <a:off x="393035" y="1379445"/>
            <a:ext cx="11405929" cy="213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199" indent="-457199">
              <a:lnSpc>
                <a:spcPct val="120000"/>
              </a:lnSpc>
              <a:buSzPct val="100000"/>
              <a:buFont typeface="Wingdings-Regular"/>
              <a:buChar char="➲"/>
              <a:defRPr sz="3000">
                <a:latin typeface="Georgia"/>
                <a:ea typeface="Georgia"/>
                <a:cs typeface="Georgia"/>
                <a:sym typeface="Georgia"/>
              </a:defRPr>
            </a:pPr>
            <a:r>
              <a:t>mit Teilnahme an AVP und/oder ZVP ab Alter 50 möglich </a:t>
            </a:r>
          </a:p>
          <a:p>
            <a:pPr marL="457199" indent="-457199">
              <a:lnSpc>
                <a:spcPct val="120000"/>
              </a:lnSpc>
              <a:buSzPct val="100000"/>
              <a:buFont typeface="Wingdings-Regular"/>
              <a:buChar char="➲"/>
              <a:defRPr sz="3000">
                <a:latin typeface="Georgia"/>
                <a:ea typeface="Georgia"/>
                <a:cs typeface="Georgia"/>
                <a:sym typeface="Georgia"/>
              </a:defRPr>
            </a:pPr>
            <a:r>
              <a:t>Hinweis: Übergangsgeld vor Alter 60</a:t>
            </a:r>
          </a:p>
          <a:p>
            <a:pPr marL="457199" indent="-457199">
              <a:lnSpc>
                <a:spcPct val="120000"/>
              </a:lnSpc>
              <a:buSzPct val="100000"/>
              <a:buFont typeface="Wingdings-Regular"/>
              <a:buChar char="➲"/>
              <a:defRPr sz="3000">
                <a:latin typeface="Georgia"/>
                <a:ea typeface="Georgia"/>
                <a:cs typeface="Georgia"/>
                <a:sym typeface="Georgia"/>
              </a:defRPr>
            </a:pPr>
            <a:r>
              <a:t> %-tualer Abschlag auf die erworbenen Ansprüche beträgt bei</a:t>
            </a:r>
          </a:p>
        </p:txBody>
      </p:sp>
      <p:pic>
        <p:nvPicPr>
          <p:cNvPr id="348" name="image16.pdf"/>
          <p:cNvPicPr>
            <a:picLocks noChangeAspect="1"/>
          </p:cNvPicPr>
          <p:nvPr/>
        </p:nvPicPr>
        <p:blipFill>
          <a:blip r:embed="rId2">
            <a:extLst/>
          </a:blip>
          <a:stretch>
            <a:fillRect/>
          </a:stretch>
        </p:blipFill>
        <p:spPr>
          <a:xfrm>
            <a:off x="6959153" y="3712081"/>
            <a:ext cx="1412876" cy="2754313"/>
          </a:xfrm>
          <a:prstGeom prst="rect">
            <a:avLst/>
          </a:prstGeom>
          <a:ln w="12700">
            <a:miter lim="400000"/>
          </a:ln>
        </p:spPr>
      </p:pic>
      <p:pic>
        <p:nvPicPr>
          <p:cNvPr id="349" name="image17.pdf"/>
          <p:cNvPicPr>
            <a:picLocks noChangeAspect="1"/>
          </p:cNvPicPr>
          <p:nvPr/>
        </p:nvPicPr>
        <p:blipFill>
          <a:blip r:embed="rId3">
            <a:extLst/>
          </a:blip>
          <a:stretch>
            <a:fillRect/>
          </a:stretch>
        </p:blipFill>
        <p:spPr>
          <a:xfrm>
            <a:off x="3614291" y="3720019"/>
            <a:ext cx="1404939" cy="2738438"/>
          </a:xfrm>
          <a:prstGeom prst="rect">
            <a:avLst/>
          </a:prstGeom>
          <a:ln w="12700">
            <a:miter lim="400000"/>
          </a:ln>
        </p:spPr>
      </p:pic>
      <p:sp>
        <p:nvSpPr>
          <p:cNvPr id="350" name="Shape 350"/>
          <p:cNvSpPr/>
          <p:nvPr/>
        </p:nvSpPr>
        <p:spPr>
          <a:xfrm>
            <a:off x="3739703" y="3262629"/>
            <a:ext cx="1154113"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sz="1600">
                <a:latin typeface="Futura Bk"/>
                <a:ea typeface="Futura Bk"/>
                <a:cs typeface="Futura Bk"/>
                <a:sym typeface="Futura Bk"/>
              </a:defRPr>
            </a:lvl1pPr>
          </a:lstStyle>
          <a:p>
            <a:pPr/>
            <a:r>
              <a:t>BVP/AVP</a:t>
            </a:r>
          </a:p>
        </p:txBody>
      </p:sp>
      <p:sp>
        <p:nvSpPr>
          <p:cNvPr id="351" name="Shape 351"/>
          <p:cNvSpPr/>
          <p:nvPr/>
        </p:nvSpPr>
        <p:spPr>
          <a:xfrm>
            <a:off x="6948041" y="3262629"/>
            <a:ext cx="1435101"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sz="1600">
                <a:latin typeface="Futura Bk"/>
                <a:ea typeface="Futura Bk"/>
                <a:cs typeface="Futura Bk"/>
                <a:sym typeface="Futura Bk"/>
              </a:defRPr>
            </a:lvl1pPr>
          </a:lstStyle>
          <a:p>
            <a:pPr/>
            <a:r>
              <a:t>Pensionsplan</a:t>
            </a:r>
          </a:p>
        </p:txBody>
      </p:sp>
      <p:sp>
        <p:nvSpPr>
          <p:cNvPr id="352" name="Shape 352"/>
          <p:cNvSpPr/>
          <p:nvPr/>
        </p:nvSpPr>
        <p:spPr>
          <a:xfrm>
            <a:off x="8560223" y="3796029"/>
            <a:ext cx="2668859" cy="891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Georgia"/>
                <a:ea typeface="Georgia"/>
                <a:cs typeface="Georgia"/>
                <a:sym typeface="Georgia"/>
              </a:defRPr>
            </a:pPr>
            <a:r>
              <a:t>PPL:</a:t>
            </a:r>
          </a:p>
          <a:p>
            <a:pPr>
              <a:defRPr>
                <a:latin typeface="Georgia"/>
                <a:ea typeface="Georgia"/>
                <a:cs typeface="Georgia"/>
                <a:sym typeface="Georgia"/>
              </a:defRPr>
            </a:pPr>
            <a:r>
              <a:t>ggf. zusätzliche Kürzung </a:t>
            </a:r>
          </a:p>
          <a:p>
            <a:pPr>
              <a:defRPr>
                <a:latin typeface="Georgia"/>
                <a:ea typeface="Georgia"/>
                <a:cs typeface="Georgia"/>
                <a:sym typeface="Georgia"/>
              </a:defRPr>
            </a:pPr>
            <a:r>
              <a:t>durch m/n Verfahren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nvSpPr>
        <p:spPr>
          <a:xfrm>
            <a:off x="349249" y="1570037"/>
            <a:ext cx="10344896" cy="51231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38175" indent="-457200" defTabSz="182562">
              <a:spcBef>
                <a:spcPts val="1400"/>
              </a:spcBef>
              <a:buSzPct val="100000"/>
              <a:buAutoNum type="arabicPeriod" startAt="1"/>
              <a:tabLst>
                <a:tab pos="254000" algn="l"/>
              </a:tabLst>
              <a:defRPr b="1" sz="2400">
                <a:latin typeface="Georgia"/>
                <a:ea typeface="Georgia"/>
                <a:cs typeface="Georgia"/>
                <a:sym typeface="Georgia"/>
              </a:defRPr>
            </a:pPr>
            <a:r>
              <a:t>Vorbemerkung:</a:t>
            </a:r>
          </a:p>
          <a:p>
            <a:pPr indent="180975" defTabSz="182562">
              <a:spcBef>
                <a:spcPts val="1200"/>
              </a:spcBef>
              <a:tabLst>
                <a:tab pos="254000" algn="l"/>
              </a:tabLst>
              <a:defRPr sz="2000">
                <a:latin typeface="Georgia"/>
                <a:ea typeface="Georgia"/>
                <a:cs typeface="Georgia"/>
                <a:sym typeface="Georgia"/>
              </a:defRPr>
            </a:pPr>
            <a:r>
              <a:t>Auf den nächsten Folien werden die Rechenschritte für die Berechnung des Unverfallbarkeitsanspruches (UVA) bei einem Ausscheiden und einer vorgezogenen Altersrente dargestellt. Eine belastbare Berechnung kann nur durch Mercer - über die Personalabteilung anfordern – erfolgen.</a:t>
            </a:r>
          </a:p>
          <a:p>
            <a:pPr indent="180975" defTabSz="182562">
              <a:spcBef>
                <a:spcPts val="1200"/>
              </a:spcBef>
              <a:tabLst>
                <a:tab pos="254000" algn="l"/>
              </a:tabLst>
              <a:defRPr sz="2000">
                <a:latin typeface="Georgia"/>
                <a:ea typeface="Georgia"/>
                <a:cs typeface="Georgia"/>
                <a:sym typeface="Georgia"/>
              </a:defRPr>
            </a:pPr>
            <a:r>
              <a:t>Die Altersrente bei sofortigen Bezug nach Ausscheiden, falls möglich, kann über den aktuellen Mercerauszug hergeleitet werden. Auch hier gilt: Frage ggf. die Personalabteilung.</a:t>
            </a:r>
          </a:p>
          <a:p>
            <a:pPr lvl="1" indent="534987" defTabSz="182562">
              <a:spcBef>
                <a:spcPts val="1200"/>
              </a:spcBef>
              <a:tabLst>
                <a:tab pos="254000" algn="l"/>
              </a:tabLst>
              <a:defRPr sz="2000">
                <a:latin typeface="Georgia"/>
                <a:ea typeface="Georgia"/>
                <a:cs typeface="Georgia"/>
                <a:sym typeface="Georgia"/>
              </a:defRPr>
            </a:pPr>
            <a:r>
              <a:t>Begriffe:</a:t>
            </a:r>
          </a:p>
          <a:p>
            <a:pPr lvl="1" indent="534987" defTabSz="182562">
              <a:spcBef>
                <a:spcPts val="1200"/>
              </a:spcBef>
              <a:tabLst>
                <a:tab pos="254000" algn="l"/>
              </a:tabLst>
              <a:defRPr sz="2000">
                <a:latin typeface="Georgia"/>
                <a:ea typeface="Georgia"/>
                <a:cs typeface="Georgia"/>
                <a:sym typeface="Georgia"/>
              </a:defRPr>
            </a:pPr>
            <a:r>
              <a:t>Pensionsfähiges Monatsgehalt (PM) = Summe der Monatsgehälter der letzten 2 Jahre / 24 * 13 / 12</a:t>
            </a:r>
          </a:p>
          <a:p>
            <a:pPr lvl="1" indent="534987" defTabSz="182562">
              <a:spcBef>
                <a:spcPts val="1200"/>
              </a:spcBef>
              <a:tabLst>
                <a:tab pos="254000" algn="l"/>
              </a:tabLst>
              <a:defRPr sz="2000">
                <a:latin typeface="Georgia"/>
                <a:ea typeface="Georgia"/>
                <a:cs typeface="Georgia"/>
                <a:sym typeface="Georgia"/>
              </a:defRPr>
            </a:pPr>
            <a:r>
              <a:t>BBG = Beitragsbemessungsgrenze , für 2016 beträgt diese 6.200 Euro</a:t>
            </a:r>
          </a:p>
          <a:p>
            <a:pPr lvl="1" indent="534987" defTabSz="182562">
              <a:spcBef>
                <a:spcPts val="900"/>
              </a:spcBef>
              <a:tabLst>
                <a:tab pos="254000" algn="l"/>
              </a:tabLst>
              <a:defRPr sz="2000">
                <a:latin typeface="Futura Bk"/>
                <a:ea typeface="Futura Bk"/>
                <a:cs typeface="Futura Bk"/>
                <a:sym typeface="Futura Bk"/>
              </a:defRPr>
            </a:pPr>
          </a:p>
        </p:txBody>
      </p:sp>
      <p:sp>
        <p:nvSpPr>
          <p:cNvPr id="355" name="Shape 355"/>
          <p:cNvSpPr/>
          <p:nvPr>
            <p:ph type="title"/>
          </p:nvPr>
        </p:nvSpPr>
        <p:spPr>
          <a:xfrm>
            <a:off x="489991" y="568325"/>
            <a:ext cx="10515601" cy="1325563"/>
          </a:xfrm>
          <a:prstGeom prst="rect">
            <a:avLst/>
          </a:prstGeom>
        </p:spPr>
        <p:txBody>
          <a:bodyPr anchor="t"/>
          <a:lstStyle>
            <a:lvl1pPr>
              <a:lnSpc>
                <a:spcPct val="100000"/>
              </a:lnSpc>
              <a:defRPr b="1" sz="3600">
                <a:effectLst>
                  <a:outerShdw sx="100000" sy="100000" kx="0" ky="0" algn="b" rotWithShape="0" blurRad="38100" dist="38100" dir="2700000">
                    <a:srgbClr val="000000">
                      <a:alpha val="43137"/>
                    </a:srgbClr>
                  </a:outerShdw>
                </a:effectLst>
              </a:defRPr>
            </a:lvl1pPr>
          </a:lstStyle>
          <a:p>
            <a:pPr/>
            <a:r>
              <a:t>PPL bei vorzeitigem Ausscheiden (1)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400049" y="1735137"/>
            <a:ext cx="9962110" cy="40055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38175" indent="-457200" defTabSz="182562">
              <a:spcBef>
                <a:spcPts val="1400"/>
              </a:spcBef>
              <a:buSzPct val="100000"/>
              <a:buAutoNum type="arabicPeriod" startAt="2"/>
              <a:tabLst>
                <a:tab pos="254000" algn="l"/>
              </a:tabLst>
              <a:defRPr b="1" sz="2400">
                <a:latin typeface="Georgia"/>
                <a:ea typeface="Georgia"/>
                <a:cs typeface="Georgia"/>
                <a:sym typeface="Georgia"/>
              </a:defRPr>
            </a:pPr>
            <a:r>
              <a:t>Pensionsanspruch mit 65 Jahren (UVA Anspruch):</a:t>
            </a:r>
          </a:p>
          <a:p>
            <a:pPr indent="180975" defTabSz="182562">
              <a:spcBef>
                <a:spcPts val="1200"/>
              </a:spcBef>
              <a:tabLst>
                <a:tab pos="254000" algn="l"/>
              </a:tabLst>
              <a:defRPr sz="2000">
                <a:latin typeface="Georgia"/>
                <a:ea typeface="Georgia"/>
                <a:cs typeface="Georgia"/>
                <a:sym typeface="Georgia"/>
              </a:defRPr>
            </a:pPr>
            <a:r>
              <a:t>Berechnung des Unverfallbarkeitsanspruches mit 65 mit a) Pensionsfähiges Monatsgehalt (PM) vor Austritt und b) BBG vom Austrittsjahr und Anwendung m/n Verfahren: tatsächliche DJ / mögliche DJ</a:t>
            </a:r>
          </a:p>
          <a:p>
            <a:pPr lvl="1" indent="534987" defTabSz="182562">
              <a:spcBef>
                <a:spcPts val="1200"/>
              </a:spcBef>
              <a:tabLst>
                <a:tab pos="254000" algn="l"/>
              </a:tabLst>
              <a:defRPr sz="2000">
                <a:latin typeface="Georgia"/>
                <a:ea typeface="Georgia"/>
                <a:cs typeface="Georgia"/>
                <a:sym typeface="Georgia"/>
              </a:defRPr>
            </a:pPr>
            <a:r>
              <a:t>Beispiel:</a:t>
            </a:r>
          </a:p>
          <a:p>
            <a:pPr lvl="1" indent="534987" defTabSz="182562">
              <a:spcBef>
                <a:spcPts val="1200"/>
              </a:spcBef>
              <a:tabLst>
                <a:tab pos="254000" algn="l"/>
              </a:tabLst>
              <a:defRPr sz="2000">
                <a:latin typeface="Georgia"/>
                <a:ea typeface="Georgia"/>
                <a:cs typeface="Georgia"/>
                <a:sym typeface="Georgia"/>
              </a:defRPr>
            </a:pPr>
            <a:r>
              <a:t>Austritt 2013, PM: 7.000 € , 20 tatsächliche DJ, 40 mögliche DJ, BBG= 6.200</a:t>
            </a:r>
          </a:p>
          <a:p>
            <a:pPr lvl="1" marL="803275" indent="-268287" defTabSz="182562">
              <a:spcBef>
                <a:spcPts val="1200"/>
              </a:spcBef>
              <a:buSzPct val="100000"/>
              <a:buFont typeface="Wingdings"/>
              <a:buChar char="➢"/>
              <a:tabLst>
                <a:tab pos="254000" algn="l"/>
              </a:tabLst>
              <a:defRPr sz="2000">
                <a:latin typeface="Georgia"/>
                <a:ea typeface="Georgia"/>
                <a:cs typeface="Georgia"/>
                <a:sym typeface="Georgia"/>
              </a:defRPr>
            </a:pPr>
            <a:r>
              <a:t>40 * (6.200 * 0,5% + 800 * 2%) = 1.880</a:t>
            </a:r>
          </a:p>
          <a:p>
            <a:pPr lvl="1" marL="803275" indent="-268287" defTabSz="182562">
              <a:spcBef>
                <a:spcPts val="1200"/>
              </a:spcBef>
              <a:buSzPct val="100000"/>
              <a:buFont typeface="Wingdings"/>
              <a:buChar char="➢"/>
              <a:tabLst>
                <a:tab pos="254000" algn="l"/>
              </a:tabLst>
              <a:defRPr sz="2000">
                <a:latin typeface="Georgia"/>
                <a:ea typeface="Georgia"/>
                <a:cs typeface="Georgia"/>
                <a:sym typeface="Georgia"/>
              </a:defRPr>
            </a:pPr>
            <a:r>
              <a:t>1.880 * 20 / 40 = 940</a:t>
            </a:r>
          </a:p>
          <a:p>
            <a:pPr lvl="1" indent="534987" defTabSz="182562">
              <a:spcBef>
                <a:spcPts val="900"/>
              </a:spcBef>
              <a:tabLst>
                <a:tab pos="254000" algn="l"/>
              </a:tabLst>
              <a:defRPr sz="2000">
                <a:latin typeface="Futura Bk"/>
                <a:ea typeface="Futura Bk"/>
                <a:cs typeface="Futura Bk"/>
                <a:sym typeface="Futura Bk"/>
              </a:defRPr>
            </a:pPr>
          </a:p>
        </p:txBody>
      </p:sp>
      <p:sp>
        <p:nvSpPr>
          <p:cNvPr id="358" name="Shape 358"/>
          <p:cNvSpPr/>
          <p:nvPr>
            <p:ph type="title"/>
          </p:nvPr>
        </p:nvSpPr>
        <p:spPr>
          <a:xfrm>
            <a:off x="489991" y="568325"/>
            <a:ext cx="10515601" cy="1325563"/>
          </a:xfrm>
          <a:prstGeom prst="rect">
            <a:avLst/>
          </a:prstGeom>
        </p:spPr>
        <p:txBody>
          <a:bodyPr anchor="t"/>
          <a:lstStyle/>
          <a:p>
            <a:pPr>
              <a:lnSpc>
                <a:spcPct val="100000"/>
              </a:lnSpc>
              <a:defRPr b="1" sz="3600">
                <a:solidFill>
                  <a:srgbClr val="6E7DDE"/>
                </a:solidFill>
                <a:latin typeface="Futura Bk"/>
                <a:ea typeface="Futura Bk"/>
                <a:cs typeface="Futura Bk"/>
                <a:sym typeface="Futura Bk"/>
              </a:defRPr>
            </a:pPr>
            <a:r>
              <a:rPr>
                <a:solidFill>
                  <a:srgbClr val="000000"/>
                </a:solidFill>
                <a:effectLst>
                  <a:outerShdw sx="100000" sy="100000" kx="0" ky="0" algn="b" rotWithShape="0" blurRad="38100" dist="38100" dir="2700000">
                    <a:srgbClr val="000000">
                      <a:alpha val="43137"/>
                    </a:srgbClr>
                  </a:outerShdw>
                </a:effectLst>
                <a:latin typeface="Georgia"/>
                <a:ea typeface="Georgia"/>
                <a:cs typeface="Georgia"/>
                <a:sym typeface="Georgia"/>
              </a:rPr>
              <a:t>PPL bei vorzeitigem Ausscheiden (2)</a:t>
            </a:r>
            <a:r>
              <a:t>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nvSpPr>
        <p:spPr>
          <a:xfrm>
            <a:off x="438149" y="1703387"/>
            <a:ext cx="9879362" cy="3764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38175" indent="-457200" defTabSz="182562">
              <a:spcBef>
                <a:spcPts val="1400"/>
              </a:spcBef>
              <a:buSzPct val="100000"/>
              <a:buAutoNum type="arabicPeriod" startAt="3"/>
              <a:tabLst>
                <a:tab pos="254000" algn="l"/>
              </a:tabLst>
              <a:defRPr b="1" sz="2400">
                <a:latin typeface="Georgia"/>
                <a:ea typeface="Georgia"/>
                <a:cs typeface="Georgia"/>
                <a:sym typeface="Georgia"/>
              </a:defRPr>
            </a:pPr>
            <a:r>
              <a:t>Mitarbeiter beansprucht vorgezogene Altersrente mit 55 Jahren (gleiche Berechnung bis einschl. 60 Jahre):</a:t>
            </a:r>
          </a:p>
          <a:p>
            <a:pPr indent="180975" defTabSz="182562">
              <a:spcBef>
                <a:spcPts val="1200"/>
              </a:spcBef>
              <a:tabLst>
                <a:tab pos="254000" algn="l"/>
              </a:tabLst>
              <a:defRPr sz="2000">
                <a:latin typeface="Georgia"/>
                <a:ea typeface="Georgia"/>
                <a:cs typeface="Georgia"/>
                <a:sym typeface="Georgia"/>
              </a:defRPr>
            </a:pPr>
            <a:r>
              <a:t>Pensionsanspruch mit Austrittsdatum (UVA Anspruch) * Abschlag laut Tabelle „vorgezogene Altersrente im Pensionsplan“</a:t>
            </a:r>
          </a:p>
          <a:p>
            <a:pPr lvl="1" indent="534987" defTabSz="182562">
              <a:spcBef>
                <a:spcPts val="1200"/>
              </a:spcBef>
              <a:tabLst>
                <a:tab pos="254000" algn="l"/>
              </a:tabLst>
              <a:defRPr sz="2000">
                <a:latin typeface="Georgia"/>
                <a:ea typeface="Georgia"/>
                <a:cs typeface="Georgia"/>
                <a:sym typeface="Georgia"/>
              </a:defRPr>
            </a:pPr>
            <a:r>
              <a:t>Beispiel:</a:t>
            </a:r>
          </a:p>
          <a:p>
            <a:pPr lvl="1" indent="534987" defTabSz="182562">
              <a:spcBef>
                <a:spcPts val="1200"/>
              </a:spcBef>
              <a:tabLst>
                <a:tab pos="254000" algn="l"/>
              </a:tabLst>
              <a:defRPr sz="2000">
                <a:latin typeface="Georgia"/>
                <a:ea typeface="Georgia"/>
                <a:cs typeface="Georgia"/>
                <a:sym typeface="Georgia"/>
              </a:defRPr>
            </a:pPr>
            <a:r>
              <a:t>PM: 7.000 € , 20 tatsächliche DJ, BBG= 6.200</a:t>
            </a:r>
          </a:p>
          <a:p>
            <a:pPr lvl="1" marL="803275" indent="-268287" defTabSz="182562">
              <a:spcBef>
                <a:spcPts val="1200"/>
              </a:spcBef>
              <a:buSzPct val="100000"/>
              <a:buFont typeface="Wingdings"/>
              <a:buChar char="➢"/>
              <a:tabLst>
                <a:tab pos="254000" algn="l"/>
              </a:tabLst>
              <a:defRPr sz="2000">
                <a:latin typeface="Georgia"/>
                <a:ea typeface="Georgia"/>
                <a:cs typeface="Georgia"/>
                <a:sym typeface="Georgia"/>
              </a:defRPr>
            </a:pPr>
            <a:r>
              <a:t>20 * (6.200 * 0,5% + 800 * 2%) = 940</a:t>
            </a:r>
          </a:p>
          <a:p>
            <a:pPr lvl="1" marL="803275" indent="-268287" defTabSz="182562">
              <a:spcBef>
                <a:spcPts val="1200"/>
              </a:spcBef>
              <a:buSzPct val="100000"/>
              <a:buFont typeface="Wingdings"/>
              <a:buChar char="➢"/>
              <a:tabLst>
                <a:tab pos="254000" algn="l"/>
              </a:tabLst>
              <a:defRPr sz="2000">
                <a:latin typeface="Georgia"/>
                <a:ea typeface="Georgia"/>
                <a:cs typeface="Georgia"/>
                <a:sym typeface="Georgia"/>
              </a:defRPr>
            </a:pPr>
            <a:r>
              <a:t>940 * 70,7% = 664,58</a:t>
            </a:r>
          </a:p>
          <a:p>
            <a:pPr lvl="1" indent="534987" defTabSz="182562">
              <a:spcBef>
                <a:spcPts val="900"/>
              </a:spcBef>
              <a:tabLst>
                <a:tab pos="254000" algn="l"/>
              </a:tabLst>
              <a:defRPr sz="1000">
                <a:latin typeface="Futura Bk"/>
                <a:ea typeface="Futura Bk"/>
                <a:cs typeface="Futura Bk"/>
                <a:sym typeface="Futura Bk"/>
              </a:defRPr>
            </a:pPr>
          </a:p>
        </p:txBody>
      </p:sp>
      <p:sp>
        <p:nvSpPr>
          <p:cNvPr id="361" name="Shape 361"/>
          <p:cNvSpPr/>
          <p:nvPr>
            <p:ph type="title"/>
          </p:nvPr>
        </p:nvSpPr>
        <p:spPr>
          <a:xfrm>
            <a:off x="489991" y="568325"/>
            <a:ext cx="10515601" cy="1325563"/>
          </a:xfrm>
          <a:prstGeom prst="rect">
            <a:avLst/>
          </a:prstGeom>
        </p:spPr>
        <p:txBody>
          <a:bodyPr anchor="t"/>
          <a:lstStyle/>
          <a:p>
            <a:pPr>
              <a:lnSpc>
                <a:spcPct val="100000"/>
              </a:lnSpc>
              <a:defRPr b="1" sz="3600">
                <a:solidFill>
                  <a:srgbClr val="6E7DDE"/>
                </a:solidFill>
                <a:latin typeface="Futura Bk"/>
                <a:ea typeface="Futura Bk"/>
                <a:cs typeface="Futura Bk"/>
                <a:sym typeface="Futura Bk"/>
              </a:defRPr>
            </a:pPr>
            <a:r>
              <a:rPr>
                <a:solidFill>
                  <a:srgbClr val="000000"/>
                </a:solidFill>
                <a:effectLst>
                  <a:outerShdw sx="100000" sy="100000" kx="0" ky="0" algn="b" rotWithShape="0" blurRad="38100" dist="38100" dir="2700000">
                    <a:srgbClr val="000000">
                      <a:alpha val="43137"/>
                    </a:srgbClr>
                  </a:outerShdw>
                </a:effectLst>
                <a:latin typeface="Georgia"/>
                <a:ea typeface="Georgia"/>
                <a:cs typeface="Georgia"/>
                <a:sym typeface="Georgia"/>
              </a:rPr>
              <a:t>PPL bei vorzeitigem Ausscheiden (3)</a:t>
            </a:r>
            <a:r>
              <a:t>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nvSpPr>
        <p:spPr>
          <a:xfrm>
            <a:off x="374649" y="1601787"/>
            <a:ext cx="10138571" cy="37896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38175" indent="-457200" defTabSz="182562">
              <a:spcBef>
                <a:spcPts val="1400"/>
              </a:spcBef>
              <a:buSzPct val="100000"/>
              <a:buAutoNum type="arabicPeriod" startAt="4"/>
              <a:tabLst>
                <a:tab pos="254000" algn="l"/>
              </a:tabLst>
              <a:defRPr b="1" sz="2400">
                <a:latin typeface="Georgia"/>
                <a:ea typeface="Georgia"/>
                <a:cs typeface="Georgia"/>
                <a:sym typeface="Georgia"/>
              </a:defRPr>
            </a:pPr>
            <a:r>
              <a:t>Mitarbeiter beansprucht vorgezogene Altersrente mit 63 Jahren (gleiche Berechnung ab 60 Jahre):</a:t>
            </a:r>
          </a:p>
          <a:p>
            <a:pPr indent="180975" defTabSz="182562">
              <a:spcBef>
                <a:spcPts val="1200"/>
              </a:spcBef>
              <a:tabLst>
                <a:tab pos="254000" algn="l"/>
              </a:tabLst>
              <a:defRPr sz="2000">
                <a:latin typeface="Georgia"/>
                <a:ea typeface="Georgia"/>
                <a:cs typeface="Georgia"/>
                <a:sym typeface="Georgia"/>
              </a:defRPr>
            </a:pPr>
            <a:r>
              <a:t>Hochrechnung Pensionsanspruch mit 63 Jahren * m/n Verfahren</a:t>
            </a:r>
          </a:p>
          <a:p>
            <a:pPr lvl="1" indent="534987" defTabSz="182562">
              <a:spcBef>
                <a:spcPts val="1200"/>
              </a:spcBef>
              <a:tabLst>
                <a:tab pos="254000" algn="l"/>
              </a:tabLst>
              <a:defRPr sz="2000">
                <a:latin typeface="Georgia"/>
                <a:ea typeface="Georgia"/>
                <a:cs typeface="Georgia"/>
                <a:sym typeface="Georgia"/>
              </a:defRPr>
            </a:pPr>
            <a:r>
              <a:t>Beispiel:</a:t>
            </a:r>
          </a:p>
          <a:p>
            <a:pPr lvl="1" indent="534987" defTabSz="182562">
              <a:spcBef>
                <a:spcPts val="1200"/>
              </a:spcBef>
              <a:tabLst>
                <a:tab pos="254000" algn="l"/>
              </a:tabLst>
              <a:defRPr sz="2000">
                <a:latin typeface="Georgia"/>
                <a:ea typeface="Georgia"/>
                <a:cs typeface="Georgia"/>
                <a:sym typeface="Georgia"/>
              </a:defRPr>
            </a:pPr>
            <a:r>
              <a:t>PM: 7.000 € , 20 tatsächliche DJ, 38 DJ bis Alter 63, BBG= 6.200</a:t>
            </a:r>
          </a:p>
          <a:p>
            <a:pPr lvl="1" marL="803275" indent="-268287" defTabSz="182562">
              <a:spcBef>
                <a:spcPts val="1200"/>
              </a:spcBef>
              <a:buSzPct val="100000"/>
              <a:buFont typeface="Wingdings"/>
              <a:buChar char="➢"/>
              <a:tabLst>
                <a:tab pos="254000" algn="l"/>
              </a:tabLst>
              <a:defRPr sz="2000">
                <a:latin typeface="Georgia"/>
                <a:ea typeface="Georgia"/>
                <a:cs typeface="Georgia"/>
                <a:sym typeface="Georgia"/>
              </a:defRPr>
            </a:pPr>
            <a:r>
              <a:t>38 * (6.200 * 0,5% + 800 * 2%) = 1.786</a:t>
            </a:r>
          </a:p>
          <a:p>
            <a:pPr lvl="1" marL="803275" indent="-268287" defTabSz="182562">
              <a:spcBef>
                <a:spcPts val="1200"/>
              </a:spcBef>
              <a:buSzPct val="100000"/>
              <a:buFont typeface="Wingdings"/>
              <a:buChar char="➢"/>
              <a:tabLst>
                <a:tab pos="254000" algn="l"/>
              </a:tabLst>
              <a:defRPr sz="2000">
                <a:latin typeface="Georgia"/>
                <a:ea typeface="Georgia"/>
                <a:cs typeface="Georgia"/>
                <a:sym typeface="Georgia"/>
              </a:defRPr>
            </a:pPr>
            <a:r>
              <a:t>1.786 * 20 / 40 = 893</a:t>
            </a:r>
          </a:p>
          <a:p>
            <a:pPr lvl="1" indent="534987" defTabSz="182562">
              <a:spcBef>
                <a:spcPts val="900"/>
              </a:spcBef>
              <a:tabLst>
                <a:tab pos="254000" algn="l"/>
              </a:tabLst>
              <a:defRPr sz="2000">
                <a:latin typeface="Futura Bk"/>
                <a:ea typeface="Futura Bk"/>
                <a:cs typeface="Futura Bk"/>
                <a:sym typeface="Futura Bk"/>
              </a:defRPr>
            </a:pPr>
          </a:p>
        </p:txBody>
      </p:sp>
      <p:sp>
        <p:nvSpPr>
          <p:cNvPr id="364" name="Shape 364"/>
          <p:cNvSpPr/>
          <p:nvPr>
            <p:ph type="title"/>
          </p:nvPr>
        </p:nvSpPr>
        <p:spPr>
          <a:xfrm>
            <a:off x="489991" y="568325"/>
            <a:ext cx="10515601" cy="1325563"/>
          </a:xfrm>
          <a:prstGeom prst="rect">
            <a:avLst/>
          </a:prstGeom>
        </p:spPr>
        <p:txBody>
          <a:bodyPr anchor="t"/>
          <a:lstStyle/>
          <a:p>
            <a:pPr>
              <a:lnSpc>
                <a:spcPct val="100000"/>
              </a:lnSpc>
              <a:defRPr b="1" sz="3600">
                <a:solidFill>
                  <a:srgbClr val="6E7DDE"/>
                </a:solidFill>
                <a:latin typeface="Futura Bk"/>
                <a:ea typeface="Futura Bk"/>
                <a:cs typeface="Futura Bk"/>
                <a:sym typeface="Futura Bk"/>
              </a:defRPr>
            </a:pPr>
            <a:r>
              <a:rPr>
                <a:solidFill>
                  <a:srgbClr val="000000"/>
                </a:solidFill>
                <a:effectLst>
                  <a:outerShdw sx="100000" sy="100000" kx="0" ky="0" algn="b" rotWithShape="0" blurRad="38100" dist="38100" dir="2700000">
                    <a:srgbClr val="000000">
                      <a:alpha val="43137"/>
                    </a:srgbClr>
                  </a:outerShdw>
                </a:effectLst>
                <a:latin typeface="Georgia"/>
                <a:ea typeface="Georgia"/>
                <a:cs typeface="Georgia"/>
                <a:sym typeface="Georgia"/>
              </a:rPr>
              <a:t>PPL bei vorzeitigem Ausscheiden (4)</a:t>
            </a:r>
            <a:r>
              <a:t>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nvSpPr>
        <p:spPr>
          <a:xfrm>
            <a:off x="442760" y="683825"/>
            <a:ext cx="1133811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Steuer und anderer Job</a:t>
            </a:r>
          </a:p>
        </p:txBody>
      </p:sp>
      <p:sp>
        <p:nvSpPr>
          <p:cNvPr id="367" name="Shape 367"/>
          <p:cNvSpPr/>
          <p:nvPr/>
        </p:nvSpPr>
        <p:spPr>
          <a:xfrm>
            <a:off x="9790001" y="6488667"/>
            <a:ext cx="231971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 Lorenz Himer</a:t>
            </a:r>
          </a:p>
        </p:txBody>
      </p:sp>
      <p:graphicFrame>
        <p:nvGraphicFramePr>
          <p:cNvPr id="368" name="Table 368"/>
          <p:cNvGraphicFramePr/>
          <p:nvPr/>
        </p:nvGraphicFramePr>
        <p:xfrm>
          <a:off x="584792" y="2124230"/>
          <a:ext cx="11054051" cy="478964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650066"/>
                <a:gridCol w="3938634"/>
                <a:gridCol w="4465349"/>
              </a:tblGrid>
              <a:tr h="515628">
                <a:tc>
                  <a:txBody>
                    <a:bodyPr/>
                    <a:lstStyle/>
                    <a:p>
                      <a:pPr algn="l">
                        <a:defRPr sz="2000">
                          <a:latin typeface="Georgia"/>
                          <a:ea typeface="Georgia"/>
                          <a:cs typeface="Georgia"/>
                        </a:defRPr>
                      </a:pP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000">
                          <a:latin typeface="Georgia"/>
                          <a:ea typeface="Georgia"/>
                          <a:cs typeface="Georgia"/>
                        </a:rPr>
                        <a:t>Steuer</a:t>
                      </a: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000">
                          <a:latin typeface="Georgia"/>
                          <a:ea typeface="Georgia"/>
                          <a:cs typeface="Georgia"/>
                        </a:rPr>
                        <a:t>„Nebenbeschäftigung“</a:t>
                      </a:r>
                    </a:p>
                  </a:txBody>
                  <a:tcPr marL="45720" marR="45720" marT="45720" marB="45720" anchor="ctr" anchorCtr="0" horzOverflow="overflow">
                    <a:solidFill>
                      <a:srgbClr val="FF9900"/>
                    </a:solidFill>
                  </a:tcPr>
                </a:tc>
              </a:tr>
              <a:tr h="745080">
                <a:tc>
                  <a:txBody>
                    <a:bodyPr/>
                    <a:lstStyle/>
                    <a:p>
                      <a:pPr algn="l">
                        <a:defRPr sz="1800"/>
                      </a:pPr>
                      <a:r>
                        <a:rPr sz="2000">
                          <a:latin typeface="Georgia"/>
                          <a:ea typeface="Georgia"/>
                          <a:cs typeface="Georgia"/>
                        </a:rPr>
                        <a:t>Abfindung</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Fünftelregelung, Zahlung kann verschoben werden</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keine Einschränkung</a:t>
                      </a:r>
                    </a:p>
                  </a:txBody>
                  <a:tcPr marL="45720" marR="45720" marT="45720" marB="45720" anchor="ctr" anchorCtr="0" horzOverflow="overflow">
                    <a:solidFill>
                      <a:srgbClr val="D9D9D9"/>
                    </a:solidFill>
                  </a:tcPr>
                </a:tc>
              </a:tr>
              <a:tr h="461977">
                <a:tc>
                  <a:txBody>
                    <a:bodyPr/>
                    <a:lstStyle/>
                    <a:p>
                      <a:pPr algn="l">
                        <a:defRPr sz="1800"/>
                      </a:pPr>
                      <a:r>
                        <a:rPr sz="2000">
                          <a:latin typeface="Georgia"/>
                          <a:ea typeface="Georgia"/>
                          <a:cs typeface="Georgia"/>
                        </a:rPr>
                        <a:t>Garden Leave</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steuerlich keine Änderung</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mit Zustimmung des AG</a:t>
                      </a:r>
                    </a:p>
                  </a:txBody>
                  <a:tcPr marL="45720" marR="45720" marT="45720" marB="45720" anchor="ctr" anchorCtr="0" horzOverflow="overflow">
                    <a:solidFill>
                      <a:srgbClr val="D9D9D9"/>
                    </a:solidFill>
                  </a:tcPr>
                </a:tc>
              </a:tr>
              <a:tr h="961968">
                <a:tc>
                  <a:txBody>
                    <a:bodyPr/>
                    <a:lstStyle/>
                    <a:p>
                      <a:pPr algn="l">
                        <a:defRPr sz="1800"/>
                      </a:pPr>
                      <a:r>
                        <a:rPr sz="2000">
                          <a:latin typeface="Georgia"/>
                          <a:ea typeface="Georgia"/>
                          <a:cs typeface="Georgia"/>
                        </a:rPr>
                        <a:t>Arbeitslosengeld</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steuerfrei, Progressionsvorbehalt</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Nein, es sei denn &lt;15 Stunden Woche und &lt; 165 Euro Verdienst. Ausnahme!</a:t>
                      </a:r>
                    </a:p>
                  </a:txBody>
                  <a:tcPr marL="45720" marR="45720" marT="45720" marB="45720" anchor="ctr" anchorCtr="0" horzOverflow="overflow">
                    <a:solidFill>
                      <a:srgbClr val="D9D9D9"/>
                    </a:solidFill>
                  </a:tcPr>
                </a:tc>
              </a:tr>
              <a:tr h="425760">
                <a:tc>
                  <a:txBody>
                    <a:bodyPr/>
                    <a:lstStyle/>
                    <a:p>
                      <a:pPr algn="l">
                        <a:defRPr sz="1800"/>
                      </a:pPr>
                      <a:r>
                        <a:rPr sz="2000">
                          <a:latin typeface="Georgia"/>
                          <a:ea typeface="Georgia"/>
                          <a:cs typeface="Georgia"/>
                        </a:rPr>
                        <a:t>Rente </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teilweise noch steuerfrei</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Hinzuverdienstgrenzen, 450 Euro </a:t>
                      </a:r>
                    </a:p>
                  </a:txBody>
                  <a:tcPr marL="45720" marR="45720" marT="45720" marB="45720" anchor="ctr" anchorCtr="0" horzOverflow="overflow">
                    <a:solidFill>
                      <a:srgbClr val="D9D9D9"/>
                    </a:solidFill>
                  </a:tcPr>
                </a:tc>
              </a:tr>
              <a:tr h="425760">
                <a:tc>
                  <a:txBody>
                    <a:bodyPr/>
                    <a:lstStyle/>
                    <a:p>
                      <a:pPr algn="l">
                        <a:defRPr sz="1800"/>
                      </a:pPr>
                      <a:r>
                        <a:rPr sz="2000">
                          <a:latin typeface="Georgia"/>
                          <a:ea typeface="Georgia"/>
                          <a:cs typeface="Georgia"/>
                        </a:rPr>
                        <a:t>bAV</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100% steuerpflichtig</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keine Einschränkung</a:t>
                      </a:r>
                    </a:p>
                  </a:txBody>
                  <a:tcPr marL="45720" marR="45720" marT="45720" marB="45720" anchor="ctr" anchorCtr="0" horzOverflow="overflow">
                    <a:solidFill>
                      <a:srgbClr val="D9D9D9"/>
                    </a:solidFill>
                  </a:tcPr>
                </a:tc>
              </a:tr>
            </a:tbl>
          </a:graphicData>
        </a:graphic>
      </p:graphicFrame>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nvSpPr>
        <p:spPr>
          <a:xfrm>
            <a:off x="442760" y="683825"/>
            <a:ext cx="1133811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Sozialversicherung</a:t>
            </a:r>
          </a:p>
        </p:txBody>
      </p:sp>
      <p:sp>
        <p:nvSpPr>
          <p:cNvPr id="371" name="Shape 371"/>
          <p:cNvSpPr/>
          <p:nvPr/>
        </p:nvSpPr>
        <p:spPr>
          <a:xfrm>
            <a:off x="9872281" y="6334254"/>
            <a:ext cx="231971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 Lorenz Himer</a:t>
            </a:r>
          </a:p>
        </p:txBody>
      </p:sp>
      <p:graphicFrame>
        <p:nvGraphicFramePr>
          <p:cNvPr id="372" name="Table 372"/>
          <p:cNvGraphicFramePr/>
          <p:nvPr/>
        </p:nvGraphicFramePr>
        <p:xfrm>
          <a:off x="601123" y="1914886"/>
          <a:ext cx="11021389" cy="4653536"/>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595995"/>
                <a:gridCol w="4206901"/>
                <a:gridCol w="4218492"/>
              </a:tblGrid>
              <a:tr h="590373">
                <a:tc>
                  <a:txBody>
                    <a:bodyPr/>
                    <a:lstStyle/>
                    <a:p>
                      <a:pPr algn="l">
                        <a:defRPr sz="2000">
                          <a:latin typeface="Georgia"/>
                          <a:ea typeface="Georgia"/>
                          <a:cs typeface="Georgia"/>
                        </a:defRPr>
                      </a:pP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000">
                          <a:latin typeface="Georgia"/>
                          <a:ea typeface="Georgia"/>
                          <a:cs typeface="Georgia"/>
                        </a:rPr>
                        <a:t>KK, PV</a:t>
                      </a: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000">
                          <a:latin typeface="Georgia"/>
                          <a:ea typeface="Georgia"/>
                          <a:cs typeface="Georgia"/>
                        </a:rPr>
                        <a:t>AV, RV</a:t>
                      </a:r>
                    </a:p>
                  </a:txBody>
                  <a:tcPr marL="45720" marR="45720" marT="45720" marB="45720" anchor="ctr" anchorCtr="0" horzOverflow="overflow">
                    <a:solidFill>
                      <a:srgbClr val="FF9900"/>
                    </a:solidFill>
                  </a:tcPr>
                </a:tc>
              </a:tr>
              <a:tr h="853087">
                <a:tc>
                  <a:txBody>
                    <a:bodyPr/>
                    <a:lstStyle/>
                    <a:p>
                      <a:pPr algn="l">
                        <a:defRPr sz="1800"/>
                      </a:pPr>
                      <a:r>
                        <a:rPr sz="2000">
                          <a:latin typeface="Georgia"/>
                          <a:ea typeface="Georgia"/>
                          <a:cs typeface="Georgia"/>
                        </a:rPr>
                        <a:t>Abfindung</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Nein, es sei denn Kündigungsfrist wird nicht eingehalten</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Nein</a:t>
                      </a:r>
                    </a:p>
                  </a:txBody>
                  <a:tcPr marL="45720" marR="45720" marT="45720" marB="45720" anchor="ctr" anchorCtr="0" horzOverflow="overflow">
                    <a:solidFill>
                      <a:srgbClr val="D9D9D9"/>
                    </a:solidFill>
                  </a:tcPr>
                </a:tc>
              </a:tr>
              <a:tr h="528945">
                <a:tc>
                  <a:txBody>
                    <a:bodyPr/>
                    <a:lstStyle/>
                    <a:p>
                      <a:pPr algn="l">
                        <a:defRPr sz="1800"/>
                      </a:pPr>
                      <a:r>
                        <a:rPr sz="2000">
                          <a:latin typeface="Georgia"/>
                          <a:ea typeface="Georgia"/>
                          <a:cs typeface="Georgia"/>
                        </a:rPr>
                        <a:t>Garden Leave</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wie bisher</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wie bisher</a:t>
                      </a:r>
                    </a:p>
                  </a:txBody>
                  <a:tcPr marL="45720" marR="45720" marT="45720" marB="45720" anchor="ctr" anchorCtr="0" horzOverflow="overflow">
                    <a:solidFill>
                      <a:srgbClr val="D9D9D9"/>
                    </a:solidFill>
                  </a:tcPr>
                </a:tc>
              </a:tr>
              <a:tr h="853087">
                <a:tc>
                  <a:txBody>
                    <a:bodyPr/>
                    <a:lstStyle/>
                    <a:p>
                      <a:pPr algn="l">
                        <a:defRPr sz="1800"/>
                      </a:pPr>
                      <a:r>
                        <a:rPr sz="2000">
                          <a:latin typeface="Georgia"/>
                          <a:ea typeface="Georgia"/>
                          <a:cs typeface="Georgia"/>
                        </a:rPr>
                        <a:t>Arbeitslosengeld</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Nein, wird von der Arbeitsagentur übernommen</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Nein, RV wird von der Arbeitsagentur übernommen</a:t>
                      </a:r>
                    </a:p>
                  </a:txBody>
                  <a:tcPr marL="45720" marR="45720" marT="45720" marB="45720" anchor="ctr" anchorCtr="0" horzOverflow="overflow">
                    <a:solidFill>
                      <a:srgbClr val="D9D9D9"/>
                    </a:solidFill>
                  </a:tcPr>
                </a:tc>
              </a:tr>
              <a:tr h="487478">
                <a:tc>
                  <a:txBody>
                    <a:bodyPr/>
                    <a:lstStyle/>
                    <a:p>
                      <a:pPr algn="l">
                        <a:defRPr sz="1800"/>
                      </a:pPr>
                      <a:r>
                        <a:rPr sz="2000">
                          <a:latin typeface="Georgia"/>
                          <a:ea typeface="Georgia"/>
                          <a:cs typeface="Georgia"/>
                        </a:rPr>
                        <a:t>Rente </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Nein</a:t>
                      </a:r>
                    </a:p>
                  </a:txBody>
                  <a:tcPr marL="45720" marR="45720" marT="45720" marB="45720" anchor="ctr" anchorCtr="0" horzOverflow="overflow">
                    <a:solidFill>
                      <a:srgbClr val="D9D9D9"/>
                    </a:solidFill>
                  </a:tcPr>
                </a:tc>
              </a:tr>
              <a:tr h="487478">
                <a:tc>
                  <a:txBody>
                    <a:bodyPr/>
                    <a:lstStyle/>
                    <a:p>
                      <a:pPr algn="l">
                        <a:defRPr sz="1800"/>
                      </a:pPr>
                      <a:r>
                        <a:rPr sz="2000">
                          <a:latin typeface="Georgia"/>
                          <a:ea typeface="Georgia"/>
                          <a:cs typeface="Georgia"/>
                        </a:rPr>
                        <a:t>bAV</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Ja, zu 100%
ZVP: 120er - Regelung</a:t>
                      </a:r>
                    </a:p>
                  </a:txBody>
                  <a:tcPr marL="45720" marR="45720" marT="45720" marB="45720" anchor="ctr" anchorCtr="0" horzOverflow="overflow">
                    <a:solidFill>
                      <a:srgbClr val="D9D9D9"/>
                    </a:solidFill>
                  </a:tcPr>
                </a:tc>
                <a:tc>
                  <a:txBody>
                    <a:bodyPr/>
                    <a:lstStyle/>
                    <a:p>
                      <a:pPr algn="ctr">
                        <a:defRPr sz="1800"/>
                      </a:pPr>
                      <a:r>
                        <a:rPr sz="2000">
                          <a:latin typeface="Georgia"/>
                          <a:ea typeface="Georgia"/>
                          <a:cs typeface="Georgia"/>
                        </a:rPr>
                        <a:t>Nein</a:t>
                      </a:r>
                    </a:p>
                  </a:txBody>
                  <a:tcPr marL="45720" marR="45720" marT="45720" marB="45720" anchor="ctr" anchorCtr="0" horzOverflow="overflow">
                    <a:solidFill>
                      <a:srgbClr val="D9D9D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nvSpPr>
        <p:spPr>
          <a:xfrm>
            <a:off x="442760" y="683825"/>
            <a:ext cx="1133811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Rente und bAV</a:t>
            </a:r>
          </a:p>
        </p:txBody>
      </p:sp>
      <p:sp>
        <p:nvSpPr>
          <p:cNvPr id="375" name="Shape 375"/>
          <p:cNvSpPr/>
          <p:nvPr/>
        </p:nvSpPr>
        <p:spPr>
          <a:xfrm>
            <a:off x="9300905" y="5994012"/>
            <a:ext cx="231971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 Lorenz Himer</a:t>
            </a:r>
          </a:p>
        </p:txBody>
      </p:sp>
      <p:graphicFrame>
        <p:nvGraphicFramePr>
          <p:cNvPr id="376" name="Table 376"/>
          <p:cNvGraphicFramePr/>
          <p:nvPr/>
        </p:nvGraphicFramePr>
        <p:xfrm>
          <a:off x="546071" y="1562386"/>
          <a:ext cx="10724440" cy="432805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571046"/>
                <a:gridCol w="3821192"/>
                <a:gridCol w="4332201"/>
              </a:tblGrid>
              <a:tr h="638357">
                <a:tc>
                  <a:txBody>
                    <a:bodyPr/>
                    <a:lstStyle/>
                    <a:p>
                      <a:pPr algn="l">
                        <a:defRPr sz="2400">
                          <a:latin typeface="Georgia"/>
                          <a:ea typeface="Georgia"/>
                          <a:cs typeface="Georgia"/>
                        </a:defRPr>
                      </a:pP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400">
                          <a:latin typeface="Georgia"/>
                          <a:ea typeface="Georgia"/>
                          <a:cs typeface="Georgia"/>
                        </a:rPr>
                        <a:t>Rente</a:t>
                      </a: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400">
                          <a:latin typeface="Georgia"/>
                          <a:ea typeface="Georgia"/>
                          <a:cs typeface="Georgia"/>
                        </a:rPr>
                        <a:t>bAV</a:t>
                      </a:r>
                    </a:p>
                  </a:txBody>
                  <a:tcPr marL="45720" marR="45720" marT="45720" marB="45720" anchor="ctr" anchorCtr="0" horzOverflow="overflow">
                    <a:solidFill>
                      <a:srgbClr val="FF9900"/>
                    </a:solidFill>
                  </a:tcPr>
                </a:tc>
              </a:tr>
              <a:tr h="922422">
                <a:tc>
                  <a:txBody>
                    <a:bodyPr/>
                    <a:lstStyle/>
                    <a:p>
                      <a:pPr algn="l">
                        <a:defRPr sz="1800"/>
                      </a:pPr>
                      <a:r>
                        <a:rPr sz="2400">
                          <a:latin typeface="Georgia"/>
                          <a:ea typeface="Georgia"/>
                          <a:cs typeface="Georgia"/>
                        </a:rPr>
                        <a:t>Abfindung</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Abfindung ergibt keine Rentenansprüche</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keine weiteren Ansprüche</a:t>
                      </a:r>
                    </a:p>
                  </a:txBody>
                  <a:tcPr marL="45720" marR="45720" marT="45720" marB="45720" anchor="ctr" anchorCtr="0" horzOverflow="overflow">
                    <a:solidFill>
                      <a:srgbClr val="D9D9D9"/>
                    </a:solidFill>
                  </a:tcPr>
                </a:tc>
              </a:tr>
              <a:tr h="922422">
                <a:tc>
                  <a:txBody>
                    <a:bodyPr/>
                    <a:lstStyle/>
                    <a:p>
                      <a:pPr algn="l">
                        <a:defRPr sz="1800"/>
                      </a:pPr>
                      <a:r>
                        <a:rPr sz="2400">
                          <a:latin typeface="Georgia"/>
                          <a:ea typeface="Georgia"/>
                          <a:cs typeface="Georgia"/>
                        </a:rPr>
                        <a:t>Garden Leave</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Rentenansprüche, ca. 35.000 Euro Jahresgehalt ergeben 30 Euro Rente</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Anprüche steigen, Vorsicht jedoch bei „alten“ Versorgungsordnungen</a:t>
                      </a:r>
                    </a:p>
                  </a:txBody>
                  <a:tcPr marL="45720" marR="45720" marT="45720" marB="45720" anchor="ctr" anchorCtr="0" horzOverflow="overflow">
                    <a:solidFill>
                      <a:srgbClr val="D9D9D9"/>
                    </a:solidFill>
                  </a:tcPr>
                </a:tc>
              </a:tr>
              <a:tr h="922422">
                <a:tc>
                  <a:txBody>
                    <a:bodyPr/>
                    <a:lstStyle/>
                    <a:p>
                      <a:pPr algn="l">
                        <a:defRPr sz="1800"/>
                      </a:pPr>
                      <a:r>
                        <a:rPr sz="2400">
                          <a:latin typeface="Georgia"/>
                          <a:ea typeface="Georgia"/>
                          <a:cs typeface="Georgia"/>
                        </a:rPr>
                        <a:t>Arbeitslosengeld</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Rentenansprüche in Höhe von 80%</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keine weiteren Ansprüche</a:t>
                      </a:r>
                    </a:p>
                  </a:txBody>
                  <a:tcPr marL="45720" marR="45720" marT="45720" marB="45720" anchor="ctr" anchorCtr="0" horzOverflow="overflow">
                    <a:solidFill>
                      <a:srgbClr val="D9D9D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308007" y="486860"/>
            <a:ext cx="4177367"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Disclaimer</a:t>
            </a:r>
          </a:p>
        </p:txBody>
      </p:sp>
      <p:grpSp>
        <p:nvGrpSpPr>
          <p:cNvPr id="180" name="Group 180"/>
          <p:cNvGrpSpPr/>
          <p:nvPr/>
        </p:nvGrpSpPr>
        <p:grpSpPr>
          <a:xfrm>
            <a:off x="895012" y="1314683"/>
            <a:ext cx="10225066" cy="5209180"/>
            <a:chOff x="0" y="0"/>
            <a:chExt cx="10225065" cy="5209178"/>
          </a:xfrm>
        </p:grpSpPr>
        <p:pic>
          <p:nvPicPr>
            <p:cNvPr id="178" name="image9.png"/>
            <p:cNvPicPr>
              <a:picLocks noChangeAspect="1"/>
            </p:cNvPicPr>
            <p:nvPr/>
          </p:nvPicPr>
          <p:blipFill>
            <a:blip r:embed="rId2">
              <a:extLst/>
            </a:blip>
            <a:stretch>
              <a:fillRect/>
            </a:stretch>
          </p:blipFill>
          <p:spPr>
            <a:xfrm>
              <a:off x="0" y="0"/>
              <a:ext cx="10225066" cy="5209179"/>
            </a:xfrm>
            <a:prstGeom prst="rect">
              <a:avLst/>
            </a:prstGeom>
            <a:ln w="12700" cap="flat">
              <a:noFill/>
              <a:miter lim="400000"/>
            </a:ln>
            <a:effectLst/>
          </p:spPr>
        </p:pic>
        <p:sp>
          <p:nvSpPr>
            <p:cNvPr id="179" name="Shape 179"/>
            <p:cNvSpPr/>
            <p:nvPr/>
          </p:nvSpPr>
          <p:spPr>
            <a:xfrm>
              <a:off x="2779274" y="149508"/>
              <a:ext cx="45720" cy="43180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Abfindungsfaktoren (je Dienstjahr) </a:t>
            </a:r>
          </a:p>
        </p:txBody>
      </p:sp>
      <p:pic>
        <p:nvPicPr>
          <p:cNvPr id="379" name="image17.jpg"/>
          <p:cNvPicPr>
            <a:picLocks noChangeAspect="1"/>
          </p:cNvPicPr>
          <p:nvPr/>
        </p:nvPicPr>
        <p:blipFill>
          <a:blip r:embed="rId2">
            <a:extLst/>
          </a:blip>
          <a:stretch>
            <a:fillRect/>
          </a:stretch>
        </p:blipFill>
        <p:spPr>
          <a:xfrm>
            <a:off x="4968238" y="1605517"/>
            <a:ext cx="6745111" cy="4742120"/>
          </a:xfrm>
          <a:prstGeom prst="rect">
            <a:avLst/>
          </a:prstGeom>
          <a:ln w="12700">
            <a:miter lim="400000"/>
          </a:ln>
        </p:spPr>
      </p:pic>
      <p:sp>
        <p:nvSpPr>
          <p:cNvPr id="380" name="Shape 380"/>
          <p:cNvSpPr/>
          <p:nvPr/>
        </p:nvSpPr>
        <p:spPr>
          <a:xfrm>
            <a:off x="531626" y="1605517"/>
            <a:ext cx="4263658" cy="420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2400" u="sng">
                <a:latin typeface="Georgia"/>
                <a:ea typeface="Georgia"/>
                <a:cs typeface="Georgia"/>
                <a:sym typeface="Georgia"/>
              </a:defRPr>
            </a:pPr>
            <a:r>
              <a:t>Quelle:</a:t>
            </a:r>
          </a:p>
          <a:p>
            <a:pPr>
              <a:defRPr i="1" sz="2400">
                <a:latin typeface="Georgia"/>
                <a:ea typeface="Georgia"/>
                <a:cs typeface="Georgia"/>
                <a:sym typeface="Georgia"/>
              </a:defRPr>
            </a:pPr>
            <a:r>
              <a:t>Die in der Praxis zur Anwendung kommenden Abfindungsfaktoren hängen von der Größe und Branche des Unternehmens ab. Der Personalberater Karent  hat im Jahre 2009 eine Stichprobe bei 528 Unternehmen erhoben, die einen Stellenabbau vornahmen.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Steuerliche Gestaltung (1)</a:t>
            </a:r>
          </a:p>
        </p:txBody>
      </p:sp>
      <p:sp>
        <p:nvSpPr>
          <p:cNvPr id="383" name="Shape 383"/>
          <p:cNvSpPr/>
          <p:nvPr/>
        </p:nvSpPr>
        <p:spPr>
          <a:xfrm>
            <a:off x="442761" y="1531088"/>
            <a:ext cx="11313043" cy="424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Der Zeitpunkt der Abfindungszahlung kann im Aufhebungsvertrag vereinbart werden. Aus steuerlichen Gründen ist eine Verschiebung in das Folgejahr zu prüfen.</a:t>
            </a:r>
          </a:p>
          <a:p>
            <a:pPr marL="457200" indent="-457200">
              <a:buSzPct val="100000"/>
              <a:buFont typeface="Wingdings"/>
              <a:buChar char="➲"/>
              <a:defRPr sz="2800">
                <a:latin typeface="Georgia"/>
                <a:ea typeface="Georgia"/>
                <a:cs typeface="Georgia"/>
                <a:sym typeface="Georgia"/>
              </a:defRPr>
            </a:pPr>
            <a:r>
              <a:t>Die Abfindung wird nach der Fünftelmethode versteuert, wenn diese „zusammenballend“ ausgezahlt wird und diese höher ist als die wegfallenden Einnahmen.</a:t>
            </a:r>
          </a:p>
          <a:p>
            <a:pPr marL="268288" indent="-268288">
              <a:defRPr b="1" i="1" sz="2400" u="sng">
                <a:latin typeface="Georgia"/>
                <a:ea typeface="Georgia"/>
                <a:cs typeface="Georgia"/>
                <a:sym typeface="Georgia"/>
              </a:defRPr>
            </a:pPr>
            <a:r>
              <a:t>Beispiel:</a:t>
            </a:r>
          </a:p>
          <a:p>
            <a:pPr>
              <a:defRPr i="1" sz="2400">
                <a:latin typeface="Georgia"/>
                <a:ea typeface="Georgia"/>
                <a:cs typeface="Georgia"/>
                <a:sym typeface="Georgia"/>
              </a:defRPr>
            </a:pPr>
            <a:r>
              <a:t>Ein Arbeitnehmer verdient monatlich  5.000 Euro. Zum 30.8 scheidet er aus dem Unternehmen aufgrund eines Aufhebungsvertrages mit einer Abfindung in Höhe von 50.000 Euro aus. Die Abfindung wird a) im September ausgezahlt oder b) im Januar des Folgejahres. Kann die Fünftelmethode angewendet werden?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Fünftelmethode </a:t>
            </a:r>
          </a:p>
        </p:txBody>
      </p:sp>
      <p:sp>
        <p:nvSpPr>
          <p:cNvPr id="386" name="Shape 386"/>
          <p:cNvSpPr/>
          <p:nvPr/>
        </p:nvSpPr>
        <p:spPr>
          <a:xfrm>
            <a:off x="442761" y="1531088"/>
            <a:ext cx="11313043" cy="486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Die Steuer für die Abfindung beträgt bei der Anwendung der Fünftelmethode das Fünffache des Differenzbetrags aus der Steuerlast des normalen zu versteuernden Einkommens und der Steuerlast des um ein Fünftel der Abfindung erhöhten Einkommens. Alles klar? </a:t>
            </a:r>
          </a:p>
          <a:p>
            <a:pPr>
              <a:defRPr b="1" i="1" sz="2400" u="sng">
                <a:latin typeface="Georgia"/>
                <a:ea typeface="Georgia"/>
                <a:cs typeface="Georgia"/>
                <a:sym typeface="Georgia"/>
              </a:defRPr>
            </a:pPr>
            <a:r>
              <a:t>Beispiel:</a:t>
            </a:r>
          </a:p>
          <a:p>
            <a:pPr>
              <a:defRPr i="1" sz="2400">
                <a:latin typeface="Georgia"/>
                <a:ea typeface="Georgia"/>
                <a:cs typeface="Georgia"/>
                <a:sym typeface="Georgia"/>
              </a:defRPr>
            </a:pPr>
            <a:r>
              <a:t>Ein Arbeitnehmer verlässt zum 30.9.2016 das Unternehmen und erhält eine Abfindung in Höhe von 100.000 Euro zum 31.1.2017. In 2017 wird er Einkommen aus nichtselbständiger Arbeit in Höhe von 30.000 Euro haben. Die Steuer darauf errechnet sich mit 10.000 Euro. Nun wird die Steuer aus 30.000 Euro plus 1/5 der Abfindung also 50.000 Euro bestimmt, sagen wir 15.000 Euro. Die Differenz - hier 5.000 Euro - wird mit fünf multipliziert und ergibt die Steuerlast für die Abfindung von 25.000 Euro. Insgesamt sind dann 35.000 Euro zu zahlen.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Steuerliche Gestaltung (2)</a:t>
            </a:r>
          </a:p>
        </p:txBody>
      </p:sp>
      <p:sp>
        <p:nvSpPr>
          <p:cNvPr id="389" name="Shape 389"/>
          <p:cNvSpPr/>
          <p:nvPr/>
        </p:nvSpPr>
        <p:spPr>
          <a:xfrm>
            <a:off x="442761" y="1531088"/>
            <a:ext cx="11313043" cy="461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3200">
                <a:latin typeface="Georgia"/>
                <a:ea typeface="Georgia"/>
                <a:cs typeface="Georgia"/>
                <a:sym typeface="Georgia"/>
              </a:defRPr>
            </a:pPr>
            <a:r>
              <a:t>Eine steuerliche Begünstigung erhalten Sie auch bei Umwandlung von Teilen Ihrer Abfindung in Vorsorgeleistungen wie eine Direktversicherung. Die Höhe des umzuwandelnden Betrages berechnet sich nach der Vervielfältigungsregelung.</a:t>
            </a:r>
          </a:p>
          <a:p>
            <a:pPr marL="457200" indent="-457200">
              <a:buSzPct val="100000"/>
              <a:buFont typeface="Wingdings"/>
              <a:buChar char="➲"/>
              <a:defRPr sz="3200">
                <a:latin typeface="Georgia"/>
                <a:ea typeface="Georgia"/>
                <a:cs typeface="Georgia"/>
                <a:sym typeface="Georgia"/>
              </a:defRPr>
            </a:pPr>
            <a:r>
              <a:t>§187a Sozialgesetzbuch VI gibt die Möglichkeit unter bestimmten Voraussetzungen Teile der Abfindung in die Rentenversicherung steuerbegünstigt einzuzahlen. Eine der Voraussetzungen ist, dass Sie älter als 55 Jahre sind.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Steuerliche Gestaltung (3)</a:t>
            </a:r>
          </a:p>
        </p:txBody>
      </p:sp>
      <p:sp>
        <p:nvSpPr>
          <p:cNvPr id="392" name="Shape 392"/>
          <p:cNvSpPr/>
          <p:nvPr/>
        </p:nvSpPr>
        <p:spPr>
          <a:xfrm>
            <a:off x="442761" y="1531087"/>
            <a:ext cx="11313043"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Als alleinstehender Steuerzahler ist die Einzelveranlagung zwingend vorgeschrieben. Wenn Sie verheiratet sind, können Sie jedes Jahr zwischen der Einzelveranlagung oder der Zusammenveranlagung wählen. </a:t>
            </a:r>
          </a:p>
          <a:p>
            <a:pPr marL="457200" indent="-457200">
              <a:buSzPct val="100000"/>
              <a:buFont typeface="Wingdings"/>
              <a:buChar char="➲"/>
              <a:defRPr sz="2800">
                <a:latin typeface="Georgia"/>
                <a:ea typeface="Georgia"/>
                <a:cs typeface="Georgia"/>
                <a:sym typeface="Georgia"/>
              </a:defRPr>
            </a:pPr>
            <a:r>
              <a:t>Bei der Zusammenveranlagung werden die erzielten Einkünfte der Ehegatten zusammengerechnet. Dann wird die Steuer für die Hälfte dieses Einkommens nach dem Einkommensteuertarif berechnet und das Ergebnis verdoppelt. </a:t>
            </a:r>
          </a:p>
          <a:p>
            <a:pPr marL="457200" indent="-457200">
              <a:buSzPct val="100000"/>
              <a:buFont typeface="Wingdings"/>
              <a:buChar char="➲"/>
              <a:defRPr sz="2800">
                <a:latin typeface="Georgia"/>
                <a:ea typeface="Georgia"/>
                <a:cs typeface="Georgia"/>
                <a:sym typeface="Georgia"/>
              </a:defRPr>
            </a:pPr>
            <a:r>
              <a:t>Bei der Einzelveranlagung kommt die Grundtabelle, bei der Zusammenveranlagung die Splittingtabelle zur Anwendung.</a:t>
            </a:r>
          </a:p>
          <a:p>
            <a:pPr marL="457200" indent="-457200">
              <a:buSzPct val="100000"/>
              <a:buFont typeface="Wingdings"/>
              <a:buChar char="➲"/>
              <a:defRPr sz="2800">
                <a:latin typeface="Georgia"/>
                <a:ea typeface="Georgia"/>
                <a:cs typeface="Georgia"/>
                <a:sym typeface="Georgia"/>
              </a:defRPr>
            </a:pPr>
            <a:r>
              <a:t>Wenn Sie verheiratet sind, prüfen Sie im Falle einer Abfindungszahlung, welcher „Tarif“ für Sie günstiger ist?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Steuerrechner</a:t>
            </a:r>
          </a:p>
        </p:txBody>
      </p:sp>
      <p:pic>
        <p:nvPicPr>
          <p:cNvPr id="395" name="image18.png"/>
          <p:cNvPicPr>
            <a:picLocks noChangeAspect="1"/>
          </p:cNvPicPr>
          <p:nvPr/>
        </p:nvPicPr>
        <p:blipFill>
          <a:blip r:embed="rId2">
            <a:extLst/>
          </a:blip>
          <a:stretch>
            <a:fillRect/>
          </a:stretch>
        </p:blipFill>
        <p:spPr>
          <a:xfrm>
            <a:off x="442761" y="1828236"/>
            <a:ext cx="5388505" cy="3542856"/>
          </a:xfrm>
          <a:prstGeom prst="rect">
            <a:avLst/>
          </a:prstGeom>
          <a:ln w="12700">
            <a:miter lim="400000"/>
          </a:ln>
        </p:spPr>
      </p:pic>
      <p:sp>
        <p:nvSpPr>
          <p:cNvPr id="396" name="Shape 396"/>
          <p:cNvSpPr/>
          <p:nvPr/>
        </p:nvSpPr>
        <p:spPr>
          <a:xfrm>
            <a:off x="404629" y="5903362"/>
            <a:ext cx="12323134"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FF0000"/>
                </a:solidFill>
                <a:latin typeface="Georgia"/>
                <a:ea typeface="Georgia"/>
                <a:cs typeface="Georgia"/>
                <a:sym typeface="Georgia"/>
              </a:defRPr>
            </a:lvl1pPr>
          </a:lstStyle>
          <a:p>
            <a:pPr/>
            <a:r>
              <a:t>Googlen nach Parmentier Einkommensteuer …</a:t>
            </a:r>
          </a:p>
        </p:txBody>
      </p:sp>
      <p:pic>
        <p:nvPicPr>
          <p:cNvPr id="397" name="image19.png"/>
          <p:cNvPicPr>
            <a:picLocks noChangeAspect="1"/>
          </p:cNvPicPr>
          <p:nvPr/>
        </p:nvPicPr>
        <p:blipFill>
          <a:blip r:embed="rId3">
            <a:extLst/>
          </a:blip>
          <a:stretch>
            <a:fillRect/>
          </a:stretch>
        </p:blipFill>
        <p:spPr>
          <a:xfrm>
            <a:off x="6090794" y="1469469"/>
            <a:ext cx="5403001" cy="4260390"/>
          </a:xfrm>
          <a:prstGeom prst="rect">
            <a:avLst/>
          </a:prstGeom>
          <a:ln w="12700">
            <a:miter lim="400000"/>
          </a:ln>
        </p:spPr>
      </p:pic>
      <p:sp>
        <p:nvSpPr>
          <p:cNvPr id="398" name="Shape 398"/>
          <p:cNvSpPr/>
          <p:nvPr/>
        </p:nvSpPr>
        <p:spPr>
          <a:xfrm>
            <a:off x="2277541" y="4714195"/>
            <a:ext cx="3683490"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latin typeface="Georgia"/>
                <a:ea typeface="Georgia"/>
                <a:cs typeface="Georgia"/>
                <a:sym typeface="Georgia"/>
              </a:defRPr>
            </a:pPr>
            <a:r>
              <a:t>§32a 	Gehalt/Lohn</a:t>
            </a:r>
          </a:p>
          <a:p>
            <a:pPr>
              <a:defRPr b="1" sz="2000">
                <a:latin typeface="Georgia"/>
                <a:ea typeface="Georgia"/>
                <a:cs typeface="Georgia"/>
                <a:sym typeface="Georgia"/>
              </a:defRPr>
            </a:pPr>
            <a:r>
              <a:t>§32b	Arbeitslosengeld</a:t>
            </a:r>
          </a:p>
          <a:p>
            <a:pPr>
              <a:defRPr b="1" sz="2000">
                <a:latin typeface="Georgia"/>
                <a:ea typeface="Georgia"/>
                <a:cs typeface="Georgia"/>
                <a:sym typeface="Georgia"/>
              </a:defRPr>
            </a:pPr>
            <a:r>
              <a:t>§34	Abfindung</a:t>
            </a:r>
          </a:p>
        </p:txBody>
      </p:sp>
      <p:sp>
        <p:nvSpPr>
          <p:cNvPr id="399" name="Shape 399"/>
          <p:cNvSpPr/>
          <p:nvPr/>
        </p:nvSpPr>
        <p:spPr>
          <a:xfrm flipV="1">
            <a:off x="5369441" y="3091833"/>
            <a:ext cx="721354" cy="1756615"/>
          </a:xfrm>
          <a:prstGeom prst="line">
            <a:avLst/>
          </a:prstGeom>
          <a:ln w="127000">
            <a:solidFill>
              <a:srgbClr val="FF0000"/>
            </a:solidFill>
            <a:miter/>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Steuerliche Gestaltung (4)</a:t>
            </a:r>
          </a:p>
        </p:txBody>
      </p:sp>
      <p:sp>
        <p:nvSpPr>
          <p:cNvPr id="402" name="Shape 402"/>
          <p:cNvSpPr/>
          <p:nvPr/>
        </p:nvSpPr>
        <p:spPr>
          <a:xfrm>
            <a:off x="442761" y="1531088"/>
            <a:ext cx="11313043" cy="498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3000">
                <a:latin typeface="Georgia"/>
                <a:ea typeface="Georgia"/>
                <a:cs typeface="Georgia"/>
                <a:sym typeface="Georgia"/>
              </a:defRPr>
            </a:pPr>
            <a:r>
              <a:t>Ihre Steuerklasse können Sie übrigens ohne triftigen Grund einmal im Kalenderjahr wechseln, wenn Sie verheiratet sind. </a:t>
            </a:r>
          </a:p>
          <a:p>
            <a:pPr marL="457200" indent="-457200">
              <a:buSzPct val="100000"/>
              <a:buFont typeface="Wingdings"/>
              <a:buChar char="➲"/>
              <a:defRPr sz="3000">
                <a:latin typeface="Georgia"/>
                <a:ea typeface="Georgia"/>
                <a:cs typeface="Georgia"/>
                <a:sym typeface="Georgia"/>
              </a:defRPr>
            </a:pPr>
            <a:r>
              <a:t>Die Änderung gilt frühestens ab dem folgenden Monat nach Antragstellung. </a:t>
            </a:r>
          </a:p>
          <a:p>
            <a:pPr marL="457200" indent="-457200">
              <a:buSzPct val="100000"/>
              <a:buFont typeface="Wingdings"/>
              <a:buChar char="➲"/>
              <a:defRPr sz="3000">
                <a:latin typeface="Georgia"/>
                <a:ea typeface="Georgia"/>
                <a:cs typeface="Georgia"/>
                <a:sym typeface="Georgia"/>
              </a:defRPr>
            </a:pPr>
            <a:r>
              <a:t>Mit einer Änderung beeinflussen Sie ihre „Vorauszahlungen“. Die abzuführende Lohnsteuer auf eine Abfindung Ihres Arbeitgebers ist bei Steuerklasse 3 niedriger als bei Steuerklasse 4 oder 5.</a:t>
            </a:r>
          </a:p>
          <a:p>
            <a:pPr marL="457200" indent="-457200">
              <a:buSzPct val="100000"/>
              <a:buFont typeface="Wingdings"/>
              <a:buChar char="➲"/>
              <a:defRPr sz="3000">
                <a:latin typeface="Georgia"/>
                <a:ea typeface="Georgia"/>
                <a:cs typeface="Georgia"/>
                <a:sym typeface="Georgia"/>
              </a:defRPr>
            </a:pPr>
            <a:r>
              <a:t>„Abgerechnet“ wird aber erst bei der Einkommensteuererklärung für das entsprechende Veranlagungsjahr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Shape 404"/>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Kirchensteuer (1)</a:t>
            </a:r>
          </a:p>
        </p:txBody>
      </p:sp>
      <p:sp>
        <p:nvSpPr>
          <p:cNvPr id="405" name="Shape 405"/>
          <p:cNvSpPr/>
          <p:nvPr/>
        </p:nvSpPr>
        <p:spPr>
          <a:xfrm>
            <a:off x="442761" y="1531087"/>
            <a:ext cx="11313043" cy="456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Die Zahlung der Kirchensteuer können Sie aber vermeiden, wenn Sie aus der Kirche austreten. Die Kirchensteuer entfällt ab dem zweiten Folgemonat des Austritts. </a:t>
            </a:r>
          </a:p>
          <a:p>
            <a:pPr marL="457200" indent="-457200">
              <a:buSzPct val="100000"/>
              <a:buFont typeface="Wingdings"/>
              <a:buChar char="➲"/>
              <a:defRPr sz="2800">
                <a:latin typeface="Georgia"/>
                <a:ea typeface="Georgia"/>
                <a:cs typeface="Georgia"/>
                <a:sym typeface="Georgia"/>
              </a:defRPr>
            </a:pPr>
            <a:r>
              <a:t>Treten nur Sie aus der Kirche aus, nicht aber Ihr Ehegatte, so wird "besonderes Kirchgeld" auf Grundlage des gemeinsamen zu versteuernden Einkommens veranlagt. Die evangelische Kirche praktiziert dies bundesweit, einige katholische Bistümer verzichten darauf. </a:t>
            </a:r>
          </a:p>
          <a:p>
            <a:pPr marL="457200" indent="-457200">
              <a:buSzPct val="100000"/>
              <a:buFont typeface="Wingdings"/>
              <a:buChar char="➲"/>
              <a:defRPr sz="2800">
                <a:latin typeface="Georgia"/>
                <a:ea typeface="Georgia"/>
                <a:cs typeface="Georgia"/>
                <a:sym typeface="Georgia"/>
              </a:defRPr>
            </a:pPr>
            <a:r>
              <a:t>Eine Befreiung vom Kirchgeld ist nur möglich, wenn auch Ihr Ehegatte aus der Kirche austritt oder wenn Sie keine Zusammenveranlagung zur Einkommensteuer durchführen.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Kirchensteuer (2)</a:t>
            </a:r>
          </a:p>
        </p:txBody>
      </p:sp>
      <p:sp>
        <p:nvSpPr>
          <p:cNvPr id="408" name="Shape 408"/>
          <p:cNvSpPr/>
          <p:nvPr/>
        </p:nvSpPr>
        <p:spPr>
          <a:xfrm>
            <a:off x="442761" y="1531087"/>
            <a:ext cx="11313043"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Wenn Sie bei Abfindungszahlungen die durchaus sehr „hohe“ Kirchensteuer vermeiden wollen, so treten Sie und gegebenenfalls Ihr Ehegatte schon im Vorjahr der Auszahlung aus der Kirche aus.</a:t>
            </a:r>
          </a:p>
          <a:p>
            <a:pPr marL="457200" indent="-457200">
              <a:buSzPct val="100000"/>
              <a:buFont typeface="Wingdings"/>
              <a:buChar char="➲"/>
              <a:defRPr sz="2800">
                <a:latin typeface="Georgia"/>
                <a:ea typeface="Georgia"/>
                <a:cs typeface="Georgia"/>
                <a:sym typeface="Georgia"/>
              </a:defRPr>
            </a:pPr>
            <a:r>
              <a:t>Eine andere Möglichkeit die Kirchensteuerschuld bei Abfindungszahlungen zu reduzieren, besteht darin, einen Antrag bei Ihrer Kirche auf teilweisen Erlass der Kirchensteuer zu stellen. Typischerweise erhalten Sie dann einen Nachlass von bis zu 50 Prozent. </a:t>
            </a:r>
          </a:p>
          <a:p>
            <a:pPr marL="457200" indent="-457200">
              <a:buSzPct val="100000"/>
              <a:buFont typeface="Wingdings"/>
              <a:buChar char="➲"/>
              <a:defRPr sz="2800">
                <a:latin typeface="Georgia"/>
                <a:ea typeface="Georgia"/>
                <a:cs typeface="Georgia"/>
                <a:sym typeface="Georgia"/>
              </a:defRPr>
            </a:pPr>
            <a:r>
              <a:t>Den Antrag stellen Sie formlos, aber schriftlich bei der zuständigen Diözese (für Katholiken) bzw. an Ihre Landeskirche (für Protestanten). Das Finanzamt ist nicht zuständig.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Sozialversicherung</a:t>
            </a:r>
          </a:p>
        </p:txBody>
      </p:sp>
      <p:sp>
        <p:nvSpPr>
          <p:cNvPr id="411" name="Shape 411"/>
          <p:cNvSpPr/>
          <p:nvPr/>
        </p:nvSpPr>
        <p:spPr>
          <a:xfrm>
            <a:off x="442761" y="1531088"/>
            <a:ext cx="11313043"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Wingdings"/>
              <a:buChar char="➲"/>
              <a:defRPr sz="3200">
                <a:latin typeface="Georgia"/>
                <a:ea typeface="Georgia"/>
                <a:cs typeface="Georgia"/>
                <a:sym typeface="Georgia"/>
              </a:defRPr>
            </a:lvl1pPr>
          </a:lstStyle>
          <a:p>
            <a:pPr/>
            <a:r>
              <a:t>Abfindungen als Entschädigungen für den Verlust des Arbeitsplatzes, sind sozialversicherungsfrei, weil es sich dabei nicht um Arbeitsentgelt im Sinne des § 14 SGB IV handelt.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308007" y="486860"/>
            <a:ext cx="4951812"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Um was geht es?</a:t>
            </a:r>
          </a:p>
        </p:txBody>
      </p:sp>
      <p:grpSp>
        <p:nvGrpSpPr>
          <p:cNvPr id="186" name="Group 186"/>
          <p:cNvGrpSpPr/>
          <p:nvPr/>
        </p:nvGrpSpPr>
        <p:grpSpPr>
          <a:xfrm>
            <a:off x="1742173" y="1694046"/>
            <a:ext cx="8739649" cy="2608448"/>
            <a:chOff x="0" y="0"/>
            <a:chExt cx="8739648" cy="2608446"/>
          </a:xfrm>
        </p:grpSpPr>
        <p:sp>
          <p:nvSpPr>
            <p:cNvPr id="183" name="Shape 183"/>
            <p:cNvSpPr/>
            <p:nvPr/>
          </p:nvSpPr>
          <p:spPr>
            <a:xfrm>
              <a:off x="0" y="0"/>
              <a:ext cx="8739649" cy="260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98" y="21600"/>
                  </a:moveTo>
                  <a:lnTo>
                    <a:pt x="18377" y="16200"/>
                  </a:lnTo>
                  <a:lnTo>
                    <a:pt x="19182" y="16200"/>
                  </a:lnTo>
                  <a:lnTo>
                    <a:pt x="19182" y="16200"/>
                  </a:lnTo>
                  <a:cubicBezTo>
                    <a:pt x="18071" y="6663"/>
                    <a:pt x="14190" y="0"/>
                    <a:pt x="9746" y="0"/>
                  </a:cubicBezTo>
                  <a:lnTo>
                    <a:pt x="11358" y="0"/>
                  </a:lnTo>
                  <a:cubicBezTo>
                    <a:pt x="15802" y="0"/>
                    <a:pt x="19683" y="6663"/>
                    <a:pt x="20794" y="16200"/>
                  </a:cubicBezTo>
                  <a:lnTo>
                    <a:pt x="21600" y="16200"/>
                  </a:lnTo>
                  <a:close/>
                  <a:moveTo>
                    <a:pt x="10552" y="74"/>
                  </a:moveTo>
                  <a:lnTo>
                    <a:pt x="10552" y="74"/>
                  </a:lnTo>
                  <a:cubicBezTo>
                    <a:pt x="5499" y="1003"/>
                    <a:pt x="1612" y="10363"/>
                    <a:pt x="1612" y="21600"/>
                  </a:cubicBezTo>
                  <a:lnTo>
                    <a:pt x="0" y="21600"/>
                  </a:lnTo>
                  <a:cubicBezTo>
                    <a:pt x="0" y="9671"/>
                    <a:pt x="4363" y="0"/>
                    <a:pt x="9746" y="0"/>
                  </a:cubicBezTo>
                  <a:cubicBezTo>
                    <a:pt x="10015" y="0"/>
                    <a:pt x="10284" y="25"/>
                    <a:pt x="10552" y="74"/>
                  </a:cubicBezTo>
                  <a:close/>
                </a:path>
              </a:pathLst>
            </a:custGeom>
            <a:solidFill>
              <a:srgbClr val="FF9900"/>
            </a:solidFill>
            <a:ln w="12700" cap="flat">
              <a:noFill/>
              <a:miter lim="400000"/>
            </a:ln>
            <a:effectLst/>
          </p:spPr>
          <p:txBody>
            <a:bodyPr wrap="square" lIns="45719" tIns="45719" rIns="45719" bIns="45719" numCol="1" anchor="ctr">
              <a:noAutofit/>
            </a:bodyPr>
            <a:lstStyle/>
            <a:p>
              <a:pPr algn="ctr"/>
            </a:p>
          </p:txBody>
        </p:sp>
        <p:sp>
          <p:nvSpPr>
            <p:cNvPr id="184" name="Shape 184"/>
            <p:cNvSpPr/>
            <p:nvPr/>
          </p:nvSpPr>
          <p:spPr>
            <a:xfrm>
              <a:off x="0" y="0"/>
              <a:ext cx="4269407" cy="260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4"/>
                  </a:moveTo>
                  <a:lnTo>
                    <a:pt x="21600" y="74"/>
                  </a:lnTo>
                  <a:cubicBezTo>
                    <a:pt x="11257" y="1003"/>
                    <a:pt x="3299" y="10363"/>
                    <a:pt x="3299" y="21600"/>
                  </a:cubicBezTo>
                  <a:lnTo>
                    <a:pt x="0" y="21600"/>
                  </a:lnTo>
                  <a:cubicBezTo>
                    <a:pt x="0" y="9671"/>
                    <a:pt x="8932" y="0"/>
                    <a:pt x="19950" y="0"/>
                  </a:cubicBezTo>
                  <a:cubicBezTo>
                    <a:pt x="20501" y="0"/>
                    <a:pt x="21051" y="25"/>
                    <a:pt x="21600" y="74"/>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185" name="Shape 185"/>
            <p:cNvSpPr/>
            <p:nvPr/>
          </p:nvSpPr>
          <p:spPr>
            <a:xfrm>
              <a:off x="0" y="0"/>
              <a:ext cx="8739649" cy="260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52" y="74"/>
                  </a:moveTo>
                  <a:lnTo>
                    <a:pt x="10552" y="74"/>
                  </a:lnTo>
                  <a:cubicBezTo>
                    <a:pt x="5499" y="1003"/>
                    <a:pt x="1612" y="10363"/>
                    <a:pt x="1612" y="21600"/>
                  </a:cubicBezTo>
                  <a:lnTo>
                    <a:pt x="0" y="21600"/>
                  </a:lnTo>
                  <a:cubicBezTo>
                    <a:pt x="0" y="9671"/>
                    <a:pt x="4363" y="0"/>
                    <a:pt x="9746" y="0"/>
                  </a:cubicBezTo>
                  <a:lnTo>
                    <a:pt x="11358" y="0"/>
                  </a:lnTo>
                  <a:cubicBezTo>
                    <a:pt x="15802" y="0"/>
                    <a:pt x="19683" y="6663"/>
                    <a:pt x="20794" y="16200"/>
                  </a:cubicBezTo>
                  <a:lnTo>
                    <a:pt x="21600" y="16200"/>
                  </a:lnTo>
                  <a:lnTo>
                    <a:pt x="20298" y="21600"/>
                  </a:lnTo>
                  <a:lnTo>
                    <a:pt x="18377" y="16200"/>
                  </a:lnTo>
                  <a:lnTo>
                    <a:pt x="19182" y="16200"/>
                  </a:lnTo>
                  <a:lnTo>
                    <a:pt x="19182" y="16200"/>
                  </a:lnTo>
                  <a:cubicBezTo>
                    <a:pt x="18071" y="6663"/>
                    <a:pt x="14190" y="0"/>
                    <a:pt x="9746" y="0"/>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p>
          </p:txBody>
        </p:sp>
      </p:grpSp>
      <p:pic>
        <p:nvPicPr>
          <p:cNvPr id="187" name="image2.jpeg"/>
          <p:cNvPicPr>
            <a:picLocks noChangeAspect="1"/>
          </p:cNvPicPr>
          <p:nvPr/>
        </p:nvPicPr>
        <p:blipFill>
          <a:blip r:embed="rId2">
            <a:extLst/>
          </a:blip>
          <a:stretch>
            <a:fillRect/>
          </a:stretch>
        </p:blipFill>
        <p:spPr>
          <a:xfrm flipH="1">
            <a:off x="3161297" y="1148345"/>
            <a:ext cx="4781903" cy="3347174"/>
          </a:xfrm>
          <a:prstGeom prst="rect">
            <a:avLst/>
          </a:prstGeom>
          <a:ln w="12700">
            <a:miter lim="400000"/>
          </a:ln>
        </p:spPr>
      </p:pic>
      <p:grpSp>
        <p:nvGrpSpPr>
          <p:cNvPr id="195" name="Group 195"/>
          <p:cNvGrpSpPr/>
          <p:nvPr/>
        </p:nvGrpSpPr>
        <p:grpSpPr>
          <a:xfrm>
            <a:off x="8195911" y="4313627"/>
            <a:ext cx="3401731" cy="1748254"/>
            <a:chOff x="0" y="0"/>
            <a:chExt cx="3401730" cy="1748253"/>
          </a:xfrm>
        </p:grpSpPr>
        <p:pic>
          <p:nvPicPr>
            <p:cNvPr id="188" name="image3.jpg"/>
            <p:cNvPicPr>
              <a:picLocks noChangeAspect="1"/>
            </p:cNvPicPr>
            <p:nvPr/>
          </p:nvPicPr>
          <p:blipFill>
            <a:blip r:embed="rId3">
              <a:extLst/>
            </a:blip>
            <a:stretch>
              <a:fillRect/>
            </a:stretch>
          </p:blipFill>
          <p:spPr>
            <a:xfrm>
              <a:off x="6732" y="0"/>
              <a:ext cx="3259759" cy="1748254"/>
            </a:xfrm>
            <a:prstGeom prst="rect">
              <a:avLst/>
            </a:prstGeom>
            <a:ln w="12700" cap="flat">
              <a:noFill/>
              <a:miter lim="400000"/>
            </a:ln>
            <a:effectLst/>
          </p:spPr>
        </p:pic>
        <p:sp>
          <p:nvSpPr>
            <p:cNvPr id="189" name="Shape 189"/>
            <p:cNvSpPr/>
            <p:nvPr/>
          </p:nvSpPr>
          <p:spPr>
            <a:xfrm>
              <a:off x="216567" y="181891"/>
              <a:ext cx="71227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latin typeface="Georgia"/>
                  <a:ea typeface="Georgia"/>
                  <a:cs typeface="Georgia"/>
                  <a:sym typeface="Georgia"/>
                </a:defRPr>
              </a:lvl1pPr>
            </a:lstStyle>
            <a:p>
              <a:pPr/>
              <a:r>
                <a:t>58</a:t>
              </a:r>
            </a:p>
          </p:txBody>
        </p:sp>
        <p:sp>
          <p:nvSpPr>
            <p:cNvPr id="190" name="Shape 190"/>
            <p:cNvSpPr/>
            <p:nvPr/>
          </p:nvSpPr>
          <p:spPr>
            <a:xfrm>
              <a:off x="-1" y="951651"/>
              <a:ext cx="71227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latin typeface="Georgia"/>
                  <a:ea typeface="Georgia"/>
                  <a:cs typeface="Georgia"/>
                  <a:sym typeface="Georgia"/>
                </a:defRPr>
              </a:lvl1pPr>
            </a:lstStyle>
            <a:p>
              <a:pPr/>
              <a:r>
                <a:t>60</a:t>
              </a:r>
            </a:p>
          </p:txBody>
        </p:sp>
        <p:sp>
          <p:nvSpPr>
            <p:cNvPr id="191" name="Shape 191"/>
            <p:cNvSpPr/>
            <p:nvPr/>
          </p:nvSpPr>
          <p:spPr>
            <a:xfrm>
              <a:off x="1090862" y="534566"/>
              <a:ext cx="712270"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latin typeface="Georgia"/>
                  <a:ea typeface="Georgia"/>
                  <a:cs typeface="Georgia"/>
                  <a:sym typeface="Georgia"/>
                </a:defRPr>
              </a:lvl1pPr>
            </a:lstStyle>
            <a:p>
              <a:pPr/>
              <a:r>
                <a:t>63</a:t>
              </a:r>
            </a:p>
          </p:txBody>
        </p:sp>
        <p:sp>
          <p:nvSpPr>
            <p:cNvPr id="192" name="Shape 192"/>
            <p:cNvSpPr/>
            <p:nvPr/>
          </p:nvSpPr>
          <p:spPr>
            <a:xfrm>
              <a:off x="1820779" y="88055"/>
              <a:ext cx="71227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latin typeface="Georgia"/>
                  <a:ea typeface="Georgia"/>
                  <a:cs typeface="Georgia"/>
                  <a:sym typeface="Georgia"/>
                </a:defRPr>
              </a:lvl1pPr>
            </a:lstStyle>
            <a:p>
              <a:pPr/>
              <a:r>
                <a:t>65</a:t>
              </a:r>
            </a:p>
          </p:txBody>
        </p:sp>
        <p:sp>
          <p:nvSpPr>
            <p:cNvPr id="193" name="Shape 193"/>
            <p:cNvSpPr/>
            <p:nvPr/>
          </p:nvSpPr>
          <p:spPr>
            <a:xfrm>
              <a:off x="1856631" y="1148987"/>
              <a:ext cx="984987"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latin typeface="Georgia"/>
                  <a:ea typeface="Georgia"/>
                  <a:cs typeface="Georgia"/>
                  <a:sym typeface="Georgia"/>
                </a:defRPr>
              </a:lvl1pPr>
            </a:lstStyle>
            <a:p>
              <a:pPr/>
              <a:r>
                <a:t>65+x</a:t>
              </a:r>
            </a:p>
          </p:txBody>
        </p:sp>
        <p:sp>
          <p:nvSpPr>
            <p:cNvPr id="194" name="Shape 194"/>
            <p:cNvSpPr/>
            <p:nvPr/>
          </p:nvSpPr>
          <p:spPr>
            <a:xfrm>
              <a:off x="2689460" y="549720"/>
              <a:ext cx="71227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latin typeface="Georgia"/>
                  <a:ea typeface="Georgia"/>
                  <a:cs typeface="Georgia"/>
                  <a:sym typeface="Georgia"/>
                </a:defRPr>
              </a:lvl1pPr>
            </a:lstStyle>
            <a:p>
              <a:pPr/>
              <a:r>
                <a:t>67</a:t>
              </a:r>
            </a:p>
          </p:txBody>
        </p:sp>
      </p:grpSp>
      <p:grpSp>
        <p:nvGrpSpPr>
          <p:cNvPr id="198" name="Group 198"/>
          <p:cNvGrpSpPr/>
          <p:nvPr/>
        </p:nvGrpSpPr>
        <p:grpSpPr>
          <a:xfrm>
            <a:off x="544228" y="4498785"/>
            <a:ext cx="1993489" cy="1377939"/>
            <a:chOff x="0" y="0"/>
            <a:chExt cx="1993488" cy="1377938"/>
          </a:xfrm>
        </p:grpSpPr>
        <p:sp>
          <p:nvSpPr>
            <p:cNvPr id="196" name="Shape 196"/>
            <p:cNvSpPr/>
            <p:nvPr/>
          </p:nvSpPr>
          <p:spPr>
            <a:xfrm>
              <a:off x="0" y="0"/>
              <a:ext cx="1993489" cy="1377939"/>
            </a:xfrm>
            <a:custGeom>
              <a:avLst/>
              <a:gdLst/>
              <a:ahLst/>
              <a:cxnLst>
                <a:cxn ang="0">
                  <a:pos x="wd2" y="hd2"/>
                </a:cxn>
                <a:cxn ang="5400000">
                  <a:pos x="wd2" y="hd2"/>
                </a:cxn>
                <a:cxn ang="10800000">
                  <a:pos x="wd2" y="hd2"/>
                </a:cxn>
                <a:cxn ang="16200000">
                  <a:pos x="wd2" y="hd2"/>
                </a:cxn>
              </a:cxnLst>
              <a:rect l="0" t="0" r="r" b="b"/>
              <a:pathLst>
                <a:path w="21600" h="16644" fill="norm" stroke="1" extrusionOk="0">
                  <a:moveTo>
                    <a:pt x="0" y="1006"/>
                  </a:moveTo>
                  <a:cubicBezTo>
                    <a:pt x="3600" y="-2478"/>
                    <a:pt x="7200" y="4490"/>
                    <a:pt x="10800" y="1006"/>
                  </a:cubicBezTo>
                  <a:cubicBezTo>
                    <a:pt x="14400" y="-2478"/>
                    <a:pt x="18000" y="4490"/>
                    <a:pt x="21600" y="1006"/>
                  </a:cubicBezTo>
                  <a:lnTo>
                    <a:pt x="21600" y="15638"/>
                  </a:lnTo>
                  <a:cubicBezTo>
                    <a:pt x="18000" y="19122"/>
                    <a:pt x="14400" y="12154"/>
                    <a:pt x="10800" y="15638"/>
                  </a:cubicBezTo>
                  <a:cubicBezTo>
                    <a:pt x="7200" y="19122"/>
                    <a:pt x="3600" y="12154"/>
                    <a:pt x="0" y="15638"/>
                  </a:cubicBezTo>
                  <a:close/>
                </a:path>
              </a:pathLst>
            </a:custGeom>
            <a:solidFill>
              <a:srgbClr val="F2F2F2"/>
            </a:solidFill>
            <a:ln w="38100" cap="flat">
              <a:solidFill>
                <a:srgbClr val="000000"/>
              </a:solidFill>
              <a:prstDash val="solid"/>
              <a:miter lim="800000"/>
            </a:ln>
            <a:effectLst>
              <a:outerShdw sx="100000" sy="100000" kx="0" ky="0" algn="b" rotWithShape="0" blurRad="127000" dist="38100" dir="0">
                <a:srgbClr val="000000"/>
              </a:outerShdw>
            </a:effectLst>
          </p:spPr>
          <p:txBody>
            <a:bodyPr wrap="square" lIns="45719" tIns="45719" rIns="45719" bIns="45719" numCol="1" anchor="ctr">
              <a:noAutofit/>
            </a:bodyPr>
            <a:lstStyle/>
            <a:p>
              <a:pPr algn="ctr">
                <a:defRPr>
                  <a:solidFill>
                    <a:srgbClr val="FFFFFF"/>
                  </a:solidFill>
                </a:defRPr>
              </a:pPr>
            </a:p>
          </p:txBody>
        </p:sp>
        <p:sp>
          <p:nvSpPr>
            <p:cNvPr id="197" name="Shape 197"/>
            <p:cNvSpPr/>
            <p:nvPr/>
          </p:nvSpPr>
          <p:spPr>
            <a:xfrm>
              <a:off x="279120" y="397161"/>
              <a:ext cx="1714369"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atin typeface="Georgia"/>
                  <a:ea typeface="Georgia"/>
                  <a:cs typeface="Georgia"/>
                  <a:sym typeface="Georgia"/>
                </a:defRPr>
              </a:lvl1pPr>
            </a:lstStyle>
            <a:p>
              <a:pPr/>
              <a:r>
                <a:t>Abflug: ?</a:t>
              </a:r>
            </a:p>
          </p:txBody>
        </p:sp>
      </p:grpSp>
      <p:sp>
        <p:nvSpPr>
          <p:cNvPr id="199" name="Shape 199"/>
          <p:cNvSpPr/>
          <p:nvPr/>
        </p:nvSpPr>
        <p:spPr>
          <a:xfrm rot="991696">
            <a:off x="4120457" y="2390265"/>
            <a:ext cx="408911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solidFill>
                  <a:schemeClr val="accent5"/>
                </a:solidFill>
                <a:latin typeface="Georgia"/>
                <a:ea typeface="Georgia"/>
                <a:cs typeface="Georgia"/>
                <a:sym typeface="Georgia"/>
              </a:defRPr>
            </a:lvl1pPr>
          </a:lstStyle>
          <a:p>
            <a:pPr/>
            <a:r>
              <a:t>Reise in den Ruhestand</a:t>
            </a:r>
          </a:p>
        </p:txBody>
      </p:sp>
      <p:grpSp>
        <p:nvGrpSpPr>
          <p:cNvPr id="202" name="Group 202"/>
          <p:cNvGrpSpPr/>
          <p:nvPr/>
        </p:nvGrpSpPr>
        <p:grpSpPr>
          <a:xfrm>
            <a:off x="9999043" y="1106851"/>
            <a:ext cx="1911296" cy="1692481"/>
            <a:chOff x="0" y="0"/>
            <a:chExt cx="1911294" cy="1692479"/>
          </a:xfrm>
        </p:grpSpPr>
        <p:sp>
          <p:nvSpPr>
            <p:cNvPr id="200" name="Shape 200"/>
            <p:cNvSpPr/>
            <p:nvPr/>
          </p:nvSpPr>
          <p:spPr>
            <a:xfrm>
              <a:off x="0" y="0"/>
              <a:ext cx="1911295" cy="1692480"/>
            </a:xfrm>
            <a:custGeom>
              <a:avLst/>
              <a:gdLst/>
              <a:ahLst/>
              <a:cxnLst>
                <a:cxn ang="0">
                  <a:pos x="wd2" y="hd2"/>
                </a:cxn>
                <a:cxn ang="5400000">
                  <a:pos x="wd2" y="hd2"/>
                </a:cxn>
                <a:cxn ang="10800000">
                  <a:pos x="wd2" y="hd2"/>
                </a:cxn>
                <a:cxn ang="16200000">
                  <a:pos x="wd2" y="hd2"/>
                </a:cxn>
              </a:cxnLst>
              <a:rect l="0" t="0" r="r" b="b"/>
              <a:pathLst>
                <a:path w="21600" h="16644" fill="norm" stroke="1" extrusionOk="0">
                  <a:moveTo>
                    <a:pt x="0" y="1006"/>
                  </a:moveTo>
                  <a:cubicBezTo>
                    <a:pt x="3600" y="-2478"/>
                    <a:pt x="7200" y="4490"/>
                    <a:pt x="10800" y="1006"/>
                  </a:cubicBezTo>
                  <a:cubicBezTo>
                    <a:pt x="14400" y="-2478"/>
                    <a:pt x="18000" y="4490"/>
                    <a:pt x="21600" y="1006"/>
                  </a:cubicBezTo>
                  <a:lnTo>
                    <a:pt x="21600" y="15638"/>
                  </a:lnTo>
                  <a:cubicBezTo>
                    <a:pt x="18000" y="19122"/>
                    <a:pt x="14400" y="12154"/>
                    <a:pt x="10800" y="15638"/>
                  </a:cubicBezTo>
                  <a:cubicBezTo>
                    <a:pt x="7200" y="19122"/>
                    <a:pt x="3600" y="12154"/>
                    <a:pt x="0" y="15638"/>
                  </a:cubicBezTo>
                  <a:close/>
                </a:path>
              </a:pathLst>
            </a:custGeom>
            <a:solidFill>
              <a:srgbClr val="F2F2F2"/>
            </a:solidFill>
            <a:ln w="38100" cap="flat">
              <a:solidFill>
                <a:srgbClr val="000000"/>
              </a:solidFill>
              <a:prstDash val="solid"/>
              <a:miter lim="800000"/>
            </a:ln>
            <a:effectLst>
              <a:outerShdw sx="100000" sy="100000" kx="0" ky="0" algn="b" rotWithShape="0" blurRad="127000" dist="38100" dir="0">
                <a:srgbClr val="000000"/>
              </a:outerShdw>
            </a:effectLst>
          </p:spPr>
          <p:txBody>
            <a:bodyPr wrap="square" lIns="45719" tIns="45719" rIns="45719" bIns="45719" numCol="1" anchor="ctr">
              <a:noAutofit/>
            </a:bodyPr>
            <a:lstStyle/>
            <a:p>
              <a:pPr algn="ctr">
                <a:defRPr>
                  <a:solidFill>
                    <a:srgbClr val="FFFFFF"/>
                  </a:solidFill>
                </a:defRPr>
              </a:pPr>
            </a:p>
          </p:txBody>
        </p:sp>
        <p:sp>
          <p:nvSpPr>
            <p:cNvPr id="201" name="Shape 201"/>
            <p:cNvSpPr/>
            <p:nvPr/>
          </p:nvSpPr>
          <p:spPr>
            <a:xfrm>
              <a:off x="166009" y="478590"/>
              <a:ext cx="1714368"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atin typeface="Georgia"/>
                  <a:ea typeface="Georgia"/>
                  <a:cs typeface="Georgia"/>
                  <a:sym typeface="Georgia"/>
                </a:defRPr>
              </a:lvl1pPr>
            </a:lstStyle>
            <a:p>
              <a:pPr/>
              <a:r>
                <a:t>Ankunft: ?</a:t>
              </a:r>
            </a:p>
          </p:txBody>
        </p:sp>
      </p:grpSp>
      <p:sp>
        <p:nvSpPr>
          <p:cNvPr id="203" name="Shape 203"/>
          <p:cNvSpPr/>
          <p:nvPr/>
        </p:nvSpPr>
        <p:spPr>
          <a:xfrm>
            <a:off x="544228" y="6079152"/>
            <a:ext cx="11492891"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F0000"/>
                </a:solidFill>
                <a:latin typeface="Georgia"/>
                <a:ea typeface="Georgia"/>
                <a:cs typeface="Georgia"/>
                <a:sym typeface="Georgia"/>
              </a:defRPr>
            </a:lvl1pPr>
          </a:lstStyle>
          <a:p>
            <a:pPr/>
            <a:r>
              <a:t>Nur Eines ist sicher: Jeder nimmt an dieser Reise teil!</a:t>
            </a:r>
          </a:p>
        </p:txBody>
      </p:sp>
      <p:grpSp>
        <p:nvGrpSpPr>
          <p:cNvPr id="207" name="Group 207"/>
          <p:cNvGrpSpPr/>
          <p:nvPr/>
        </p:nvGrpSpPr>
        <p:grpSpPr>
          <a:xfrm>
            <a:off x="3222105" y="2607875"/>
            <a:ext cx="4426302" cy="3664304"/>
            <a:chOff x="0" y="0"/>
            <a:chExt cx="4426301" cy="3664302"/>
          </a:xfrm>
        </p:grpSpPr>
        <p:pic>
          <p:nvPicPr>
            <p:cNvPr id="204" name="image4.png"/>
            <p:cNvPicPr>
              <a:picLocks noChangeAspect="1"/>
            </p:cNvPicPr>
            <p:nvPr/>
          </p:nvPicPr>
          <p:blipFill>
            <a:blip r:embed="rId4">
              <a:extLst/>
            </a:blip>
            <a:stretch>
              <a:fillRect/>
            </a:stretch>
          </p:blipFill>
          <p:spPr>
            <a:xfrm rot="2896326">
              <a:off x="541775" y="113465"/>
              <a:ext cx="1194428" cy="1987065"/>
            </a:xfrm>
            <a:prstGeom prst="rect">
              <a:avLst/>
            </a:prstGeom>
            <a:ln w="12700" cap="flat">
              <a:noFill/>
              <a:miter lim="400000"/>
            </a:ln>
            <a:effectLst/>
          </p:spPr>
        </p:pic>
        <p:pic>
          <p:nvPicPr>
            <p:cNvPr id="205" name="image5.gif"/>
            <p:cNvPicPr>
              <a:picLocks noChangeAspect="1"/>
            </p:cNvPicPr>
            <p:nvPr/>
          </p:nvPicPr>
          <p:blipFill>
            <a:blip r:embed="rId5">
              <a:extLst/>
            </a:blip>
            <a:stretch>
              <a:fillRect/>
            </a:stretch>
          </p:blipFill>
          <p:spPr>
            <a:xfrm rot="1729277">
              <a:off x="1724730" y="961769"/>
              <a:ext cx="2290927" cy="2292307"/>
            </a:xfrm>
            <a:prstGeom prst="rect">
              <a:avLst/>
            </a:prstGeom>
            <a:ln w="12700" cap="flat">
              <a:noFill/>
              <a:miter lim="400000"/>
            </a:ln>
            <a:effectLst/>
          </p:spPr>
        </p:pic>
        <p:sp>
          <p:nvSpPr>
            <p:cNvPr id="206" name="Shape 206"/>
            <p:cNvSpPr/>
            <p:nvPr/>
          </p:nvSpPr>
          <p:spPr>
            <a:xfrm rot="1967536">
              <a:off x="2091329" y="2429693"/>
              <a:ext cx="988963"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atin typeface="Georgia"/>
                  <a:ea typeface="Georgia"/>
                  <a:cs typeface="Georgia"/>
                  <a:sym typeface="Georgia"/>
                </a:defRPr>
              </a:lvl1pPr>
            </a:lstStyle>
            <a:p>
              <a:pPr/>
              <a:r>
                <a:t>Plan</a:t>
              </a:r>
            </a:p>
          </p:txBody>
        </p:sp>
      </p:grpSp>
      <p:grpSp>
        <p:nvGrpSpPr>
          <p:cNvPr id="210" name="Group 210"/>
          <p:cNvGrpSpPr/>
          <p:nvPr/>
        </p:nvGrpSpPr>
        <p:grpSpPr>
          <a:xfrm>
            <a:off x="554814" y="4498785"/>
            <a:ext cx="2061107" cy="1377939"/>
            <a:chOff x="0" y="0"/>
            <a:chExt cx="2061106" cy="1377938"/>
          </a:xfrm>
        </p:grpSpPr>
        <p:sp>
          <p:nvSpPr>
            <p:cNvPr id="208" name="Shape 208"/>
            <p:cNvSpPr/>
            <p:nvPr/>
          </p:nvSpPr>
          <p:spPr>
            <a:xfrm>
              <a:off x="0" y="0"/>
              <a:ext cx="1993488" cy="1377939"/>
            </a:xfrm>
            <a:custGeom>
              <a:avLst/>
              <a:gdLst/>
              <a:ahLst/>
              <a:cxnLst>
                <a:cxn ang="0">
                  <a:pos x="wd2" y="hd2"/>
                </a:cxn>
                <a:cxn ang="5400000">
                  <a:pos x="wd2" y="hd2"/>
                </a:cxn>
                <a:cxn ang="10800000">
                  <a:pos x="wd2" y="hd2"/>
                </a:cxn>
                <a:cxn ang="16200000">
                  <a:pos x="wd2" y="hd2"/>
                </a:cxn>
              </a:cxnLst>
              <a:rect l="0" t="0" r="r" b="b"/>
              <a:pathLst>
                <a:path w="21600" h="16644" fill="norm" stroke="1" extrusionOk="0">
                  <a:moveTo>
                    <a:pt x="0" y="1006"/>
                  </a:moveTo>
                  <a:cubicBezTo>
                    <a:pt x="3600" y="-2478"/>
                    <a:pt x="7200" y="4490"/>
                    <a:pt x="10800" y="1006"/>
                  </a:cubicBezTo>
                  <a:cubicBezTo>
                    <a:pt x="14400" y="-2478"/>
                    <a:pt x="18000" y="4490"/>
                    <a:pt x="21600" y="1006"/>
                  </a:cubicBezTo>
                  <a:lnTo>
                    <a:pt x="21600" y="15638"/>
                  </a:lnTo>
                  <a:cubicBezTo>
                    <a:pt x="18000" y="19122"/>
                    <a:pt x="14400" y="12154"/>
                    <a:pt x="10800" y="15638"/>
                  </a:cubicBezTo>
                  <a:cubicBezTo>
                    <a:pt x="7200" y="19122"/>
                    <a:pt x="3600" y="12154"/>
                    <a:pt x="0" y="15638"/>
                  </a:cubicBezTo>
                  <a:close/>
                </a:path>
              </a:pathLst>
            </a:custGeom>
            <a:solidFill>
              <a:srgbClr val="F2F2F2"/>
            </a:solidFill>
            <a:ln w="38100" cap="flat">
              <a:solidFill>
                <a:srgbClr val="000000"/>
              </a:solidFill>
              <a:prstDash val="solid"/>
              <a:miter lim="800000"/>
            </a:ln>
            <a:effectLst>
              <a:outerShdw sx="100000" sy="100000" kx="0" ky="0" algn="b" rotWithShape="0" blurRad="127000" dist="38100" dir="0">
                <a:srgbClr val="000000"/>
              </a:outerShdw>
            </a:effectLst>
          </p:spPr>
          <p:txBody>
            <a:bodyPr wrap="square" lIns="45719" tIns="45719" rIns="45719" bIns="45719" numCol="1" anchor="ctr">
              <a:noAutofit/>
            </a:bodyPr>
            <a:lstStyle/>
            <a:p>
              <a:pPr algn="ctr">
                <a:defRPr>
                  <a:solidFill>
                    <a:srgbClr val="FFFFFF"/>
                  </a:solidFill>
                </a:defRPr>
              </a:pPr>
            </a:p>
          </p:txBody>
        </p:sp>
        <p:sp>
          <p:nvSpPr>
            <p:cNvPr id="209" name="Shape 209"/>
            <p:cNvSpPr/>
            <p:nvPr/>
          </p:nvSpPr>
          <p:spPr>
            <a:xfrm>
              <a:off x="87296" y="405318"/>
              <a:ext cx="197381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atin typeface="Georgia"/>
                  <a:ea typeface="Georgia"/>
                  <a:cs typeface="Georgia"/>
                  <a:sym typeface="Georgia"/>
                </a:defRPr>
              </a:lvl1pPr>
            </a:lstStyle>
            <a:p>
              <a:pPr/>
              <a:r>
                <a:t>Abflug: Jetzt</a:t>
              </a:r>
            </a:p>
          </p:txBody>
        </p:sp>
      </p:grpSp>
      <p:sp>
        <p:nvSpPr>
          <p:cNvPr id="211" name="Shape 211"/>
          <p:cNvSpPr/>
          <p:nvPr/>
        </p:nvSpPr>
        <p:spPr>
          <a:xfrm>
            <a:off x="7648406" y="1148345"/>
            <a:ext cx="231971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 Lorenz Himer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202"/>
                                        </p:tgtEl>
                                        <p:attrNameLst>
                                          <p:attrName>style.visibility</p:attrName>
                                        </p:attrNameLst>
                                      </p:cBhvr>
                                      <p:to>
                                        <p:strVal val="visible"/>
                                      </p:to>
                                    </p:set>
                                    <p:anim calcmode="lin" valueType="num">
                                      <p:cBhvr>
                                        <p:cTn id="11" dur="500" fill="hold"/>
                                        <p:tgtEl>
                                          <p:spTgt spid="202"/>
                                        </p:tgtEl>
                                        <p:attrNameLst>
                                          <p:attrName>ppt_x</p:attrName>
                                        </p:attrNameLst>
                                      </p:cBhvr>
                                      <p:tavLst>
                                        <p:tav tm="0">
                                          <p:val>
                                            <p:strVal val="0-#ppt_w/2"/>
                                          </p:val>
                                        </p:tav>
                                        <p:tav tm="100000">
                                          <p:val>
                                            <p:strVal val="#ppt_x"/>
                                          </p:val>
                                        </p:tav>
                                      </p:tavLst>
                                    </p:anim>
                                    <p:anim calcmode="lin" valueType="num">
                                      <p:cBhvr>
                                        <p:cTn id="12" dur="500" fill="hold"/>
                                        <p:tgtEl>
                                          <p:spTgt spid="20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Class="entr" nodeType="afterEffect" presetID="9" grpId="3" fill="hold">
                                  <p:stCondLst>
                                    <p:cond delay="0"/>
                                  </p:stCondLst>
                                  <p:iterate type="el" backwards="0">
                                    <p:tmAbs val="0"/>
                                  </p:iterate>
                                  <p:childTnLst>
                                    <p:set>
                                      <p:cBhvr>
                                        <p:cTn id="15" fill="hold"/>
                                        <p:tgtEl>
                                          <p:spTgt spid="195"/>
                                        </p:tgtEl>
                                        <p:attrNameLst>
                                          <p:attrName>style.visibility</p:attrName>
                                        </p:attrNameLst>
                                      </p:cBhvr>
                                      <p:to>
                                        <p:strVal val="visible"/>
                                      </p:to>
                                    </p:set>
                                    <p:animEffect filter="dissolve" transition="in">
                                      <p:cBhvr>
                                        <p:cTn id="16" dur="2000"/>
                                        <p:tgtEl>
                                          <p:spTgt spid="195"/>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4" fill="hold">
                                  <p:stCondLst>
                                    <p:cond delay="0"/>
                                  </p:stCondLst>
                                  <p:iterate type="el" backwards="0">
                                    <p:tmAbs val="0"/>
                                  </p:iterate>
                                  <p:childTnLst>
                                    <p:set>
                                      <p:cBhvr>
                                        <p:cTn id="20" fill="hold"/>
                                        <p:tgtEl>
                                          <p:spTgt spid="203"/>
                                        </p:tgtEl>
                                        <p:attrNameLst>
                                          <p:attrName>style.visibility</p:attrName>
                                        </p:attrNameLst>
                                      </p:cBhvr>
                                      <p:to>
                                        <p:strVal val="visible"/>
                                      </p:to>
                                    </p:set>
                                    <p:anim calcmode="lin" valueType="num">
                                      <p:cBhvr>
                                        <p:cTn id="21" dur="1000" fill="hold"/>
                                        <p:tgtEl>
                                          <p:spTgt spid="203"/>
                                        </p:tgtEl>
                                        <p:attrNameLst>
                                          <p:attrName>ppt_x</p:attrName>
                                        </p:attrNameLst>
                                      </p:cBhvr>
                                      <p:tavLst>
                                        <p:tav tm="0">
                                          <p:val>
                                            <p:strVal val="#ppt_x"/>
                                          </p:val>
                                        </p:tav>
                                        <p:tav tm="100000">
                                          <p:val>
                                            <p:strVal val="#ppt_x"/>
                                          </p:val>
                                        </p:tav>
                                      </p:tavLst>
                                    </p:anim>
                                    <p:anim calcmode="lin" valueType="num">
                                      <p:cBhvr>
                                        <p:cTn id="22" dur="1000" fill="hold"/>
                                        <p:tgtEl>
                                          <p:spTgt spid="20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5" grpId="5" fill="hold">
                                  <p:stCondLst>
                                    <p:cond delay="0"/>
                                  </p:stCondLst>
                                  <p:iterate type="el" backwards="0">
                                    <p:tmAbs val="0"/>
                                  </p:iterate>
                                  <p:childTnLst>
                                    <p:set>
                                      <p:cBhvr>
                                        <p:cTn id="26" fill="hold"/>
                                        <p:tgtEl>
                                          <p:spTgt spid="207"/>
                                        </p:tgtEl>
                                        <p:attrNameLst>
                                          <p:attrName>style.visibility</p:attrName>
                                        </p:attrNameLst>
                                      </p:cBhvr>
                                      <p:to>
                                        <p:strVal val="visible"/>
                                      </p:to>
                                    </p:set>
                                    <p:anim calcmode="lin" valueType="num">
                                      <p:cBhvr>
                                        <p:cTn id="27" dur="1000" fill="hold"/>
                                        <p:tgtEl>
                                          <p:spTgt spid="207"/>
                                        </p:tgtEl>
                                        <p:attrNameLst>
                                          <p:attrName>ppt_w</p:attrName>
                                        </p:attrNameLst>
                                      </p:cBhvr>
                                      <p:tavLst>
                                        <p:tav tm="0">
                                          <p:val>
                                            <p:fltVal val="0"/>
                                          </p:val>
                                        </p:tav>
                                        <p:tav tm="100000">
                                          <p:val>
                                            <p:strVal val="#ppt_w"/>
                                          </p:val>
                                        </p:tav>
                                      </p:tavLst>
                                    </p:anim>
                                    <p:anim calcmode="lin" valueType="num">
                                      <p:cBhvr>
                                        <p:cTn id="28" dur="1000" fill="hold"/>
                                        <p:tgtEl>
                                          <p:spTgt spid="207"/>
                                        </p:tgtEl>
                                        <p:attrNameLst>
                                          <p:attrName>ppt_h</p:attrName>
                                        </p:attrNameLst>
                                      </p:cBhvr>
                                      <p:tavLst>
                                        <p:tav tm="0">
                                          <p:val>
                                            <p:fltVal val="0"/>
                                          </p:val>
                                        </p:tav>
                                        <p:tav tm="100000">
                                          <p:val>
                                            <p:strVal val="#ppt_h"/>
                                          </p:val>
                                        </p:tav>
                                      </p:tavLst>
                                    </p:anim>
                                    <p:anim calcmode="lin" valueType="num">
                                      <p:cBhvr>
                                        <p:cTn id="29" dur="1000" fill="hold"/>
                                        <p:tgtEl>
                                          <p:spTgt spid="20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0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1000"/>
                            </p:stCondLst>
                            <p:childTnLst>
                              <p:par>
                                <p:cTn id="32" presetClass="entr" nodeType="afterEffect" presetSubtype="4" presetID="2" grpId="6" fill="hold">
                                  <p:stCondLst>
                                    <p:cond delay="0"/>
                                  </p:stCondLst>
                                  <p:iterate type="el" backwards="0">
                                    <p:tmAbs val="0"/>
                                  </p:iterate>
                                  <p:childTnLst>
                                    <p:set>
                                      <p:cBhvr>
                                        <p:cTn id="33" fill="hold"/>
                                        <p:tgtEl>
                                          <p:spTgt spid="210"/>
                                        </p:tgtEl>
                                        <p:attrNameLst>
                                          <p:attrName>style.visibility</p:attrName>
                                        </p:attrNameLst>
                                      </p:cBhvr>
                                      <p:to>
                                        <p:strVal val="visible"/>
                                      </p:to>
                                    </p:set>
                                    <p:anim calcmode="lin" valueType="num">
                                      <p:cBhvr>
                                        <p:cTn id="34" dur="500" fill="hold"/>
                                        <p:tgtEl>
                                          <p:spTgt spid="210"/>
                                        </p:tgtEl>
                                        <p:attrNameLst>
                                          <p:attrName>ppt_x</p:attrName>
                                        </p:attrNameLst>
                                      </p:cBhvr>
                                      <p:tavLst>
                                        <p:tav tm="0">
                                          <p:val>
                                            <p:strVal val="#ppt_x"/>
                                          </p:val>
                                        </p:tav>
                                        <p:tav tm="100000">
                                          <p:val>
                                            <p:strVal val="#ppt_x"/>
                                          </p:val>
                                        </p:tav>
                                      </p:tavLst>
                                    </p:anim>
                                    <p:anim calcmode="lin" valueType="num">
                                      <p:cBhvr>
                                        <p:cTn id="35"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3"/>
      <p:bldP build="whole" bldLvl="1" animBg="1" rev="0" advAuto="0" spid="207" grpId="5"/>
      <p:bldP build="whole" bldLvl="1" animBg="1" rev="0" advAuto="0" spid="203" grpId="4"/>
      <p:bldP build="whole" bldLvl="1" animBg="1" rev="0" advAuto="0" spid="198" grpId="1"/>
      <p:bldP build="whole" bldLvl="1" animBg="1" rev="0" advAuto="0" spid="202" grpId="2"/>
      <p:bldP build="whole" bldLvl="1" animBg="1" rev="0" advAuto="0" spid="210" grpId="6"/>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Abfindung – Garden Leave Variante </a:t>
            </a:r>
          </a:p>
        </p:txBody>
      </p:sp>
      <p:sp>
        <p:nvSpPr>
          <p:cNvPr id="414" name="Shape 414"/>
          <p:cNvSpPr/>
          <p:nvPr/>
        </p:nvSpPr>
        <p:spPr>
          <a:xfrm>
            <a:off x="442761" y="1531088"/>
            <a:ext cx="11313043" cy="428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600">
                <a:latin typeface="Georgia"/>
                <a:ea typeface="Georgia"/>
                <a:cs typeface="Georgia"/>
                <a:sym typeface="Georgia"/>
              </a:defRPr>
            </a:pPr>
            <a:r>
              <a:t>Umwandlung der Abfindung in Zeit. Sie werden von der Arbeitsleistung unwiderruflich freigestellt und erhalten noch x-Monate das Gehalt ausgezahlt. </a:t>
            </a:r>
          </a:p>
          <a:p>
            <a:pPr marL="457200" indent="-457200">
              <a:buSzPct val="100000"/>
              <a:buFont typeface="Wingdings"/>
              <a:buChar char="➲"/>
              <a:defRPr sz="2600">
                <a:latin typeface="Georgia"/>
                <a:ea typeface="Georgia"/>
                <a:cs typeface="Georgia"/>
                <a:sym typeface="Georgia"/>
              </a:defRPr>
            </a:pPr>
            <a:r>
              <a:t>Während der Freistellungsphase sind Sie sozialversichert, also insbesondere krankenversichert. </a:t>
            </a:r>
          </a:p>
          <a:p>
            <a:pPr marL="457200" indent="-457200">
              <a:buSzPct val="100000"/>
              <a:buFont typeface="Wingdings"/>
              <a:buChar char="➲"/>
              <a:defRPr sz="2600">
                <a:latin typeface="Georgia"/>
                <a:ea typeface="Georgia"/>
                <a:cs typeface="Georgia"/>
                <a:sym typeface="Georgia"/>
              </a:defRPr>
            </a:pPr>
            <a:r>
              <a:t>Sie erwerben zudem noch Ansprüche in der gesetzlichen Rentenversicherung und ggf. in der betrieblichen Altersversorgung.</a:t>
            </a:r>
          </a:p>
          <a:p>
            <a:pPr marL="457200" indent="-457200">
              <a:buSzPct val="100000"/>
              <a:buFont typeface="Wingdings"/>
              <a:buChar char="➲"/>
              <a:defRPr sz="2600">
                <a:latin typeface="Georgia"/>
                <a:ea typeface="Georgia"/>
                <a:cs typeface="Georgia"/>
                <a:sym typeface="Georgia"/>
              </a:defRPr>
            </a:pPr>
            <a:r>
              <a:t>Im Anschluss an die Freistellungsphase besteht zudem nach den derzeitigen Regelungen Anspruch auf Arbeitslosengeld, wenn Sie keinen neuen Arbeitsplatz gefunden haben. </a:t>
            </a:r>
          </a:p>
          <a:p>
            <a:pPr marL="457199" indent="-457199">
              <a:buSzPct val="100000"/>
              <a:buFont typeface="Wingdings"/>
              <a:buChar char="➲"/>
              <a:defRPr sz="2600">
                <a:latin typeface="Georgia"/>
                <a:ea typeface="Georgia"/>
                <a:cs typeface="Georgia"/>
                <a:sym typeface="Georgia"/>
              </a:defRPr>
            </a:pPr>
            <a:r>
              <a:t>Aber Achtung! Arbeitsagentur sofort einbinden …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ph type="title"/>
          </p:nvPr>
        </p:nvSpPr>
        <p:spPr>
          <a:xfrm>
            <a:off x="419100" y="300038"/>
            <a:ext cx="8229600" cy="1143001"/>
          </a:xfrm>
          <a:prstGeom prst="rect">
            <a:avLst/>
          </a:prstGeom>
        </p:spPr>
        <p:txBody>
          <a:bodyPr/>
          <a:lstStyle>
            <a:lvl1pPr algn="l">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SGB III, § 24 Versicherungspflicht</a:t>
            </a:r>
          </a:p>
        </p:txBody>
      </p:sp>
      <p:sp>
        <p:nvSpPr>
          <p:cNvPr id="417" name="Shape 417"/>
          <p:cNvSpPr/>
          <p:nvPr/>
        </p:nvSpPr>
        <p:spPr>
          <a:xfrm>
            <a:off x="459953" y="2849879"/>
            <a:ext cx="11087896"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Georgia"/>
                <a:ea typeface="Georgia"/>
                <a:cs typeface="Georgia"/>
                <a:sym typeface="Georgia"/>
              </a:defRPr>
            </a:pPr>
            <a:r>
              <a:t>Warum sind wir während der unwiderruflichen Freistellung versicherungspflichtig?</a:t>
            </a:r>
          </a:p>
          <a:p>
            <a:pPr>
              <a:defRPr>
                <a:latin typeface="Georgia"/>
                <a:ea typeface="Georgia"/>
                <a:cs typeface="Georgia"/>
                <a:sym typeface="Georgia"/>
              </a:defRPr>
            </a:pPr>
          </a:p>
          <a:p>
            <a:pPr lvl="1" marL="457200" indent="0">
              <a:buSzPct val="100000"/>
              <a:buChar char="-"/>
              <a:defRPr>
                <a:latin typeface="Georgia"/>
                <a:ea typeface="Georgia"/>
                <a:cs typeface="Georgia"/>
                <a:sym typeface="Georgia"/>
              </a:defRPr>
            </a:pPr>
            <a:r>
              <a:t>  Wir sind nicht beschäftigt (i.S. SGB IV, § 7)</a:t>
            </a:r>
          </a:p>
          <a:p>
            <a:pPr lvl="1">
              <a:defRPr>
                <a:latin typeface="Georgia"/>
                <a:ea typeface="Georgia"/>
                <a:cs typeface="Georgia"/>
                <a:sym typeface="Georgia"/>
              </a:defRPr>
            </a:pPr>
            <a:r>
              <a:t>-  Wir sind auch nicht „aus sonstigen Gründen“ (§ 26) versicherungspflichtig</a:t>
            </a:r>
          </a:p>
        </p:txBody>
      </p:sp>
      <p:sp>
        <p:nvSpPr>
          <p:cNvPr id="418" name="Shape 418"/>
          <p:cNvSpPr/>
          <p:nvPr/>
        </p:nvSpPr>
        <p:spPr>
          <a:xfrm>
            <a:off x="477168" y="4309988"/>
            <a:ext cx="11053465" cy="1958341"/>
          </a:xfrm>
          <a:prstGeom prst="rect">
            <a:avLst/>
          </a:prstGeom>
          <a:solidFill>
            <a:srgbClr val="E6B9B8"/>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Georgia"/>
                <a:ea typeface="Georgia"/>
                <a:cs typeface="Georgia"/>
                <a:sym typeface="Georgia"/>
              </a:defRPr>
            </a:pPr>
            <a:r>
              <a:t>Bundessozialgericht</a:t>
            </a:r>
            <a:r>
              <a:rPr b="0"/>
              <a:t>: Urteil vom 24.09.2008  „B 12 KR 22/07 R“</a:t>
            </a:r>
            <a:endParaRPr b="0"/>
          </a:p>
          <a:p>
            <a:pPr>
              <a:defRPr>
                <a:latin typeface="Georgia"/>
                <a:ea typeface="Georgia"/>
                <a:cs typeface="Georgia"/>
                <a:sym typeface="Georgia"/>
              </a:defRPr>
            </a:pPr>
          </a:p>
          <a:p>
            <a:pPr>
              <a:defRPr>
                <a:latin typeface="Georgia"/>
                <a:ea typeface="Georgia"/>
                <a:cs typeface="Georgia"/>
                <a:sym typeface="Georgia"/>
              </a:defRPr>
            </a:pPr>
            <a:r>
              <a:t>Aussage: der unwiderruflich Freigestellte ist </a:t>
            </a:r>
          </a:p>
          <a:p>
            <a:pPr>
              <a:defRPr>
                <a:latin typeface="Georgia"/>
                <a:ea typeface="Georgia"/>
                <a:cs typeface="Georgia"/>
                <a:sym typeface="Georgia"/>
              </a:defRPr>
            </a:pPr>
            <a:r>
              <a:t>	</a:t>
            </a:r>
            <a:r>
              <a:rPr b="1"/>
              <a:t>beschäftigt „im beitragsrechtlichen Sinne“</a:t>
            </a:r>
            <a:endParaRPr b="1"/>
          </a:p>
          <a:p>
            <a:pPr>
              <a:defRPr>
                <a:latin typeface="Georgia"/>
                <a:ea typeface="Georgia"/>
                <a:cs typeface="Georgia"/>
                <a:sym typeface="Georgia"/>
              </a:defRPr>
            </a:pPr>
          </a:p>
          <a:p>
            <a:pPr>
              <a:defRPr>
                <a:latin typeface="Georgia"/>
                <a:ea typeface="Georgia"/>
                <a:cs typeface="Georgia"/>
                <a:sym typeface="Georgia"/>
              </a:defRPr>
            </a:pPr>
            <a:r>
              <a:t>aber nicht</a:t>
            </a:r>
          </a:p>
          <a:p>
            <a:pPr>
              <a:defRPr>
                <a:latin typeface="Georgia"/>
                <a:ea typeface="Georgia"/>
                <a:cs typeface="Georgia"/>
                <a:sym typeface="Georgia"/>
              </a:defRPr>
            </a:pPr>
            <a:r>
              <a:t>	</a:t>
            </a:r>
            <a:r>
              <a:rPr b="1"/>
              <a:t>beschäftigt „im leistungsrechtlichen Sinne“ </a:t>
            </a:r>
          </a:p>
        </p:txBody>
      </p:sp>
      <p:sp>
        <p:nvSpPr>
          <p:cNvPr id="419" name="Shape 419"/>
          <p:cNvSpPr/>
          <p:nvPr/>
        </p:nvSpPr>
        <p:spPr>
          <a:xfrm>
            <a:off x="503711" y="1592739"/>
            <a:ext cx="10601224" cy="1107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b="1" sz="1700">
                <a:solidFill>
                  <a:srgbClr val="232323"/>
                </a:solidFill>
                <a:latin typeface="Georgia"/>
                <a:ea typeface="Georgia"/>
                <a:cs typeface="Georgia"/>
                <a:sym typeface="Georgia"/>
              </a:defRPr>
            </a:pPr>
            <a:r>
              <a:t>§ 24 Versicherungspflichtverhältnis</a:t>
            </a:r>
          </a:p>
          <a:p>
            <a:pPr defTabSz="457200">
              <a:defRPr b="1" sz="1700">
                <a:solidFill>
                  <a:srgbClr val="232323"/>
                </a:solidFill>
                <a:latin typeface="Georgia"/>
                <a:ea typeface="Georgia"/>
                <a:cs typeface="Georgia"/>
                <a:sym typeface="Georgia"/>
              </a:defRPr>
            </a:pPr>
          </a:p>
          <a:p>
            <a:pPr defTabSz="457200">
              <a:defRPr sz="1700">
                <a:solidFill>
                  <a:srgbClr val="232323"/>
                </a:solidFill>
                <a:latin typeface="Georgia"/>
                <a:ea typeface="Georgia"/>
                <a:cs typeface="Georgia"/>
                <a:sym typeface="Georgia"/>
              </a:defRPr>
            </a:pPr>
            <a:r>
              <a:t>(1) In einem Versicherungspflichtverhältnis stehen Personen, die als Beschäftigte oder aus sonstigen Gründen versicherungspflichtig sind.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Shape 421"/>
          <p:cNvSpPr/>
          <p:nvPr>
            <p:ph type="title"/>
          </p:nvPr>
        </p:nvSpPr>
        <p:spPr>
          <a:xfrm>
            <a:off x="332085" y="349547"/>
            <a:ext cx="7852867" cy="1470026"/>
          </a:xfrm>
          <a:prstGeom prst="rect">
            <a:avLst/>
          </a:prstGeom>
        </p:spPr>
        <p:txBody>
          <a:bodyPr/>
          <a:lstStyle/>
          <a:p>
            <a:pPr algn="l">
              <a:defRPr b="1"/>
            </a:pPr>
            <a:r>
              <a:rPr sz="3600">
                <a:effectLst>
                  <a:outerShdw sx="100000" sy="100000" kx="0" ky="0" algn="b" rotWithShape="0" blurRad="38100" dist="38100" dir="2700000">
                    <a:srgbClr val="000000">
                      <a:alpha val="43137"/>
                    </a:srgbClr>
                  </a:outerShdw>
                </a:effectLst>
                <a:latin typeface="Georgia"/>
                <a:ea typeface="Georgia"/>
                <a:cs typeface="Georgia"/>
                <a:sym typeface="Georgia"/>
                <a:hlinkClick r:id="rId2" invalidUrl="" action="" tgtFrame="" tooltip="" history="1" highlightClick="0" endSnd="0"/>
              </a:rPr>
              <a:t>BSG:  B 12 KR 22/07 R</a:t>
            </a:r>
            <a:br/>
          </a:p>
        </p:txBody>
      </p:sp>
      <p:sp>
        <p:nvSpPr>
          <p:cNvPr id="422" name="Shape 422"/>
          <p:cNvSpPr/>
          <p:nvPr>
            <p:ph type="body" sz="half" idx="1"/>
          </p:nvPr>
        </p:nvSpPr>
        <p:spPr>
          <a:xfrm>
            <a:off x="332159" y="1412651"/>
            <a:ext cx="11167642" cy="2592290"/>
          </a:xfrm>
          <a:prstGeom prst="rect">
            <a:avLst/>
          </a:prstGeom>
          <a:solidFill>
            <a:srgbClr val="FDEADA"/>
          </a:solidFill>
        </p:spPr>
        <p:txBody>
          <a:bodyPr/>
          <a:lstStyle>
            <a:lvl1pPr algn="l">
              <a:spcBef>
                <a:spcPts val="400"/>
              </a:spcBef>
              <a:defRPr sz="1800">
                <a:solidFill>
                  <a:srgbClr val="000000"/>
                </a:solidFill>
                <a:latin typeface="Georgia"/>
                <a:ea typeface="Georgia"/>
                <a:cs typeface="Georgia"/>
                <a:sym typeface="Georgia"/>
              </a:defRPr>
            </a:lvl1pPr>
          </a:lstStyle>
          <a:p>
            <a:pPr/>
            <a:r>
              <a:t>„… Der für die Annahme einer Beschäftigung iS von § 7 Abs 1 Satz 1 SGB IV und deren Fortbestand erforderliche "Vollzug" besteht zwar nach dem Wortlaut des Gesetzes ("...Arbeit in...") idealtypisch in der realen Erbringung der "versprochenen Dienste" iS von § 611 BGB. Indessen kann die tatsächliche Arbeitsleistung insbesondere, wenn das Arbeitsverhältnis - wie hier - bereits in der Vergangenheit tatsächlich vollzogen worden war, durch andere Umstände ersetzt werden. Dies ergibt sich im Licht des Schutzzwecks der Sozialversicherung bereits aus der bisherigen Rechtsprechung des Senats und wird durch die neuere Rechtsentwicklung bestätigt. …“ </a:t>
            </a:r>
          </a:p>
        </p:txBody>
      </p:sp>
      <p:sp>
        <p:nvSpPr>
          <p:cNvPr id="423" name="Shape 423"/>
          <p:cNvSpPr/>
          <p:nvPr/>
        </p:nvSpPr>
        <p:spPr>
          <a:xfrm>
            <a:off x="332160" y="4428480"/>
            <a:ext cx="11167640" cy="1691641"/>
          </a:xfrm>
          <a:prstGeom prst="rect">
            <a:avLst/>
          </a:prstGeom>
          <a:solidFill>
            <a:srgbClr val="DBEEF4"/>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Georgia"/>
                <a:ea typeface="Georgia"/>
                <a:cs typeface="Georgia"/>
                <a:sym typeface="Georgia"/>
              </a:defRPr>
            </a:pPr>
            <a:r>
              <a:t>„Die Auslegung des Begriffs der "Beschäftigung" in der Sozialversicherung hat nach der Rechtsprechung sowohl der für die </a:t>
            </a:r>
            <a:r>
              <a:rPr b="1" i="1">
                <a:solidFill>
                  <a:srgbClr val="0000FF"/>
                </a:solidFill>
              </a:rPr>
              <a:t>Leistungen</a:t>
            </a:r>
            <a:r>
              <a:t> als auch für das </a:t>
            </a:r>
            <a:r>
              <a:rPr b="1" i="1">
                <a:solidFill>
                  <a:srgbClr val="0000FF"/>
                </a:solidFill>
              </a:rPr>
              <a:t>Beitragsrecht</a:t>
            </a:r>
            <a:r>
              <a:t> zuständigen Senate des BSG funktionsdifferent zu erfolgen. Die Beschäftigungslosigkeit und damit der Begriff der </a:t>
            </a:r>
            <a:r>
              <a:rPr b="1" i="1">
                <a:solidFill>
                  <a:srgbClr val="0000FF"/>
                </a:solidFill>
              </a:rPr>
              <a:t>Beschäftigung im leistungsrechtlichen Sinne</a:t>
            </a:r>
            <a:r>
              <a:t> in der Arbeitslosenversicherung unterscheidet sich von dem Begriff der </a:t>
            </a:r>
            <a:r>
              <a:rPr b="1" i="1">
                <a:solidFill>
                  <a:srgbClr val="0000FF"/>
                </a:solidFill>
              </a:rPr>
              <a:t>Beschäftigung im beitragsrechtlichen Sinne </a:t>
            </a:r>
            <a:r>
              <a:t>(vgl zum leistungsrechtlichen Begriff der Beschäftigung…“</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23"/>
                                        </p:tgtEl>
                                        <p:attrNameLst>
                                          <p:attrName>style.visibility</p:attrName>
                                        </p:attrNameLst>
                                      </p:cBhvr>
                                      <p:to>
                                        <p:strVal val="visible"/>
                                      </p:to>
                                    </p:set>
                                    <p:anim calcmode="lin" valueType="num">
                                      <p:cBhvr>
                                        <p:cTn id="7" dur="500" fill="hold"/>
                                        <p:tgtEl>
                                          <p:spTgt spid="423"/>
                                        </p:tgtEl>
                                        <p:attrNameLst>
                                          <p:attrName>ppt_x</p:attrName>
                                        </p:attrNameLst>
                                      </p:cBhvr>
                                      <p:tavLst>
                                        <p:tav tm="0">
                                          <p:val>
                                            <p:strVal val="#ppt_x"/>
                                          </p:val>
                                        </p:tav>
                                        <p:tav tm="100000">
                                          <p:val>
                                            <p:strVal val="#ppt_x"/>
                                          </p:val>
                                        </p:tav>
                                      </p:tavLst>
                                    </p:anim>
                                    <p:anim calcmode="lin" valueType="num">
                                      <p:cBhvr>
                                        <p:cTn id="8"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3"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nvSpPr>
        <p:spPr>
          <a:xfrm>
            <a:off x="442760" y="683825"/>
            <a:ext cx="1133811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Arbeitslosengeld – Ruhezeit und Sperrzeit</a:t>
            </a:r>
          </a:p>
        </p:txBody>
      </p:sp>
      <p:sp>
        <p:nvSpPr>
          <p:cNvPr id="426" name="Shape 426"/>
          <p:cNvSpPr/>
          <p:nvPr/>
        </p:nvSpPr>
        <p:spPr>
          <a:xfrm>
            <a:off x="9300905" y="5994012"/>
            <a:ext cx="231971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 Lorenz Himer</a:t>
            </a:r>
          </a:p>
        </p:txBody>
      </p:sp>
      <p:graphicFrame>
        <p:nvGraphicFramePr>
          <p:cNvPr id="427" name="Table 427"/>
          <p:cNvGraphicFramePr/>
          <p:nvPr/>
        </p:nvGraphicFramePr>
        <p:xfrm>
          <a:off x="569340" y="2155479"/>
          <a:ext cx="10839395" cy="405100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307413"/>
                <a:gridCol w="4153344"/>
                <a:gridCol w="4378637"/>
              </a:tblGrid>
              <a:tr h="774002">
                <a:tc>
                  <a:txBody>
                    <a:bodyPr/>
                    <a:lstStyle/>
                    <a:p>
                      <a:pPr algn="l">
                        <a:defRPr sz="1800">
                          <a:sym typeface="Calibri"/>
                        </a:defRPr>
                      </a:pP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400">
                          <a:latin typeface="Georgia"/>
                          <a:ea typeface="Georgia"/>
                          <a:cs typeface="Georgia"/>
                        </a:rPr>
                        <a:t>Ruhezeit</a:t>
                      </a:r>
                    </a:p>
                  </a:txBody>
                  <a:tcPr marL="45720" marR="45720" marT="45720" marB="45720" anchor="ctr" anchorCtr="0" horzOverflow="overflow">
                    <a:solidFill>
                      <a:srgbClr val="FF9900"/>
                    </a:solidFill>
                  </a:tcPr>
                </a:tc>
                <a:tc>
                  <a:txBody>
                    <a:bodyPr/>
                    <a:lstStyle/>
                    <a:p>
                      <a:pPr algn="ctr">
                        <a:defRPr b="0" sz="1800">
                          <a:solidFill>
                            <a:srgbClr val="000000"/>
                          </a:solidFill>
                        </a:defRPr>
                      </a:pPr>
                      <a:r>
                        <a:rPr b="1" sz="2400">
                          <a:latin typeface="Georgia"/>
                          <a:ea typeface="Georgia"/>
                          <a:cs typeface="Georgia"/>
                        </a:rPr>
                        <a:t>Sperrzeit</a:t>
                      </a:r>
                    </a:p>
                  </a:txBody>
                  <a:tcPr marL="45720" marR="45720" marT="45720" marB="45720" anchor="ctr" anchorCtr="0" horzOverflow="overflow">
                    <a:solidFill>
                      <a:srgbClr val="FF9900"/>
                    </a:solidFill>
                  </a:tcPr>
                </a:tc>
              </a:tr>
              <a:tr h="1133032">
                <a:tc>
                  <a:txBody>
                    <a:bodyPr/>
                    <a:lstStyle/>
                    <a:p>
                      <a:pPr algn="l">
                        <a:defRPr sz="1800"/>
                      </a:pPr>
                      <a:r>
                        <a:rPr sz="2400">
                          <a:latin typeface="Georgia"/>
                          <a:ea typeface="Georgia"/>
                          <a:cs typeface="Georgia"/>
                        </a:rPr>
                        <a:t>Abfindung</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Ja, falls Kündigungsfrist nicht eingehalten wird</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Ja, falls kein wichtiger Grund vorliegt</a:t>
                      </a:r>
                    </a:p>
                  </a:txBody>
                  <a:tcPr marL="45720" marR="45720" marT="45720" marB="45720" anchor="ctr" anchorCtr="0" horzOverflow="overflow">
                    <a:solidFill>
                      <a:srgbClr val="D9D9D9"/>
                    </a:solidFill>
                  </a:tcPr>
                </a:tc>
              </a:tr>
              <a:tr h="1071985">
                <a:tc>
                  <a:txBody>
                    <a:bodyPr/>
                    <a:lstStyle/>
                    <a:p>
                      <a:pPr algn="l">
                        <a:defRPr sz="1800"/>
                      </a:pPr>
                      <a:r>
                        <a:rPr sz="2400">
                          <a:latin typeface="Georgia"/>
                          <a:ea typeface="Georgia"/>
                          <a:cs typeface="Georgia"/>
                        </a:rPr>
                        <a:t>Garden Leave</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Nein, wenn Garden Leave Zeit &gt; Kündigungsfrist</a:t>
                      </a:r>
                    </a:p>
                  </a:txBody>
                  <a:tcPr marL="45720" marR="45720" marT="45720" marB="45720" anchor="ctr" anchorCtr="0" horzOverflow="overflow">
                    <a:solidFill>
                      <a:srgbClr val="D9D9D9"/>
                    </a:solidFill>
                  </a:tcPr>
                </a:tc>
                <a:tc>
                  <a:txBody>
                    <a:bodyPr/>
                    <a:lstStyle/>
                    <a:p>
                      <a:pPr algn="ctr">
                        <a:defRPr sz="1800"/>
                      </a:pPr>
                      <a:r>
                        <a:rPr sz="2400">
                          <a:latin typeface="Georgia"/>
                          <a:ea typeface="Georgia"/>
                          <a:cs typeface="Georgia"/>
                        </a:rPr>
                        <a:t>Ja, falls kein wichtiger Grund vorliegt</a:t>
                      </a:r>
                    </a:p>
                  </a:txBody>
                  <a:tcPr marL="45720" marR="45720" marT="45720" marB="45720" anchor="ctr" anchorCtr="0" horzOverflow="overflow">
                    <a:solidFill>
                      <a:srgbClr val="D9D9D9"/>
                    </a:solidFill>
                  </a:tcPr>
                </a:tc>
              </a:tr>
            </a:tbl>
          </a:graphicData>
        </a:graphic>
      </p:graphicFrame>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nvSpPr>
        <p:spPr>
          <a:xfrm>
            <a:off x="442760" y="1533524"/>
            <a:ext cx="11157362" cy="484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Das Arbeitslosengeld wird steuerfrei ausgezahlt. Es unterliegt jedoch dem Progressionsvorbehalt</a:t>
            </a:r>
          </a:p>
          <a:p>
            <a:pPr>
              <a:defRPr b="1" i="1" sz="2600" u="sng">
                <a:latin typeface="Georgia"/>
                <a:ea typeface="Georgia"/>
                <a:cs typeface="Georgia"/>
                <a:sym typeface="Georgia"/>
              </a:defRPr>
            </a:pPr>
            <a:r>
              <a:t>Beispiel:</a:t>
            </a:r>
          </a:p>
          <a:p>
            <a:pPr>
              <a:defRPr i="1" sz="2500">
                <a:latin typeface="Georgia"/>
                <a:ea typeface="Georgia"/>
                <a:cs typeface="Georgia"/>
                <a:sym typeface="Georgia"/>
              </a:defRPr>
            </a:pPr>
            <a:r>
              <a:t>Ein  Arbeitnehmer erhält im Veranlagungszeitraum 2017 eine Abfindung in Höhe von 100.000 Euro und Arbeitslosengeld in Höhe von 20.000. Es wird zunächst die Steuer aus 1/5 der Abfindung also 20.000 Euro bestimmt, sagen wir 4.000 Euro. Dies entspricht einem Steuersatz von 20%. Nun wird im nächsten Schritt der Steuersatz aus der Summe der 1/5 Abfindung und des Arbeitslosengeldes berechnet. Nehmen wir an die Steuer aus 40.000 Euro wäre 10.000 Euro, also 25%. Dieser Steuersatz wird jetzt auf die zu versteuernde 1/5 Abfindung angewendet. Als Ergebnis ergibt sich 5.000 Euro, multipliziert mit fünf ergibt die Steuerlast für 2017 in Höhe von 25.000 Euro.</a:t>
            </a:r>
          </a:p>
        </p:txBody>
      </p:sp>
      <p:sp>
        <p:nvSpPr>
          <p:cNvPr id="430" name="Shape 430"/>
          <p:cNvSpPr/>
          <p:nvPr/>
        </p:nvSpPr>
        <p:spPr>
          <a:xfrm>
            <a:off x="442761" y="683825"/>
            <a:ext cx="1053003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Arbeitslosengeld - Versteuerung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2" name="image22.pdf" descr="C:\Documents and Settings\lorhimer\Local Settings\Temporary Internet Files\Content.IE5\P389MCM9\MC900230752[1].wmf"/>
          <p:cNvPicPr>
            <a:picLocks noChangeAspect="1"/>
          </p:cNvPicPr>
          <p:nvPr/>
        </p:nvPicPr>
        <p:blipFill>
          <a:blip r:embed="rId2">
            <a:extLst/>
          </a:blip>
          <a:stretch>
            <a:fillRect/>
          </a:stretch>
        </p:blipFill>
        <p:spPr>
          <a:xfrm>
            <a:off x="661984" y="1616927"/>
            <a:ext cx="4473542" cy="4812667"/>
          </a:xfrm>
          <a:prstGeom prst="rect">
            <a:avLst/>
          </a:prstGeom>
          <a:ln w="12700">
            <a:miter lim="400000"/>
          </a:ln>
        </p:spPr>
      </p:pic>
      <p:grpSp>
        <p:nvGrpSpPr>
          <p:cNvPr id="435" name="Group 435"/>
          <p:cNvGrpSpPr/>
          <p:nvPr/>
        </p:nvGrpSpPr>
        <p:grpSpPr>
          <a:xfrm>
            <a:off x="7140999" y="1902856"/>
            <a:ext cx="4267736" cy="2553475"/>
            <a:chOff x="0" y="0"/>
            <a:chExt cx="4267734" cy="2553473"/>
          </a:xfrm>
        </p:grpSpPr>
        <p:sp>
          <p:nvSpPr>
            <p:cNvPr id="433" name="Shape 433"/>
            <p:cNvSpPr/>
            <p:nvPr/>
          </p:nvSpPr>
          <p:spPr>
            <a:xfrm>
              <a:off x="0" y="0"/>
              <a:ext cx="4267735" cy="2553474"/>
            </a:xfrm>
            <a:prstGeom prst="wedgeEllipseCallout">
              <a:avLst>
                <a:gd name="adj1" fmla="val -101713"/>
                <a:gd name="adj2" fmla="val -18165"/>
              </a:avLst>
            </a:prstGeom>
            <a:solidFill>
              <a:schemeClr val="accent4">
                <a:alpha val="50000"/>
              </a:schemeClr>
            </a:solidFill>
            <a:ln w="19050" cap="flat">
              <a:solidFill>
                <a:srgbClr val="EEF86C">
                  <a:alpha val="50000"/>
                </a:srgbClr>
              </a:solidFill>
              <a:prstDash val="solid"/>
              <a:round/>
            </a:ln>
            <a:effectLst/>
          </p:spPr>
          <p:txBody>
            <a:bodyPr wrap="square" lIns="45719" tIns="45719" rIns="45719" bIns="45719" numCol="1" anchor="t">
              <a:noAutofit/>
            </a:bodyPr>
            <a:lstStyle/>
            <a:p>
              <a:pPr>
                <a:spcBef>
                  <a:spcPts val="1000"/>
                </a:spcBef>
              </a:pPr>
            </a:p>
          </p:txBody>
        </p:sp>
        <p:sp>
          <p:nvSpPr>
            <p:cNvPr id="434" name="Shape 434"/>
            <p:cNvSpPr/>
            <p:nvPr/>
          </p:nvSpPr>
          <p:spPr>
            <a:xfrm>
              <a:off x="624995" y="373948"/>
              <a:ext cx="3017745" cy="171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800">
                  <a:latin typeface="Georgia"/>
                  <a:ea typeface="Georgia"/>
                  <a:cs typeface="Georgia"/>
                  <a:sym typeface="Georgia"/>
                </a:defRPr>
              </a:lvl1pPr>
            </a:lstStyle>
            <a:p>
              <a:pPr/>
              <a:r>
                <a:t>... wird die Abfindung nun berücksichtigt oder nicht ???</a:t>
              </a:r>
            </a:p>
          </p:txBody>
        </p:sp>
      </p:grpSp>
      <p:sp>
        <p:nvSpPr>
          <p:cNvPr id="436" name="Shape 436"/>
          <p:cNvSpPr/>
          <p:nvPr/>
        </p:nvSpPr>
        <p:spPr>
          <a:xfrm>
            <a:off x="442760" y="683825"/>
            <a:ext cx="1121052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Arbeitslosengeld - Entlassungsentschädigung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nvSpPr>
        <p:spPr>
          <a:xfrm>
            <a:off x="442759" y="1599756"/>
            <a:ext cx="11136097" cy="504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Ja, wenn die arbeitgeberseitige Kündigungsfrist nicht eingehalten wird. Es gibt aber Freibeträge  </a:t>
            </a:r>
          </a:p>
          <a:p>
            <a:pPr marL="457200" indent="-457200">
              <a:buSzPct val="100000"/>
              <a:buFont typeface="Wingdings"/>
              <a:buChar char="➲"/>
              <a:defRPr sz="2800">
                <a:latin typeface="Georgia"/>
                <a:ea typeface="Georgia"/>
                <a:cs typeface="Georgia"/>
                <a:sym typeface="Georgia"/>
              </a:defRPr>
            </a:pPr>
            <a:r>
              <a:t>Im Umkehrschluss: Wird diese eingehalten, wird die Abfindung nicht angerechnet</a:t>
            </a:r>
          </a:p>
          <a:p>
            <a:pPr marL="457200" indent="-457200">
              <a:buSzPct val="100000"/>
              <a:buFont typeface="Wingdings"/>
              <a:buChar char="➲"/>
              <a:defRPr sz="2800">
                <a:latin typeface="Georgia"/>
                <a:ea typeface="Georgia"/>
                <a:cs typeface="Georgia"/>
                <a:sym typeface="Georgia"/>
              </a:defRPr>
            </a:pPr>
            <a:r>
              <a:t>Auswirkung: Der Anspruch auf ALG ruht. Während des Ruhenszeitraum wird kein ALG gezahlt. Es ruht längstens bis zu dem Tag, an dem das Arbeitsverhältnis bei Einhaltung der Kündigungsfrist geendet hätte, aber nicht länger als 12 Monate</a:t>
            </a:r>
          </a:p>
          <a:p>
            <a:pPr marL="457200" indent="-457200">
              <a:buSzPct val="100000"/>
              <a:buFont typeface="Wingdings"/>
              <a:buChar char="➲"/>
              <a:defRPr sz="2800">
                <a:latin typeface="Georgia"/>
                <a:ea typeface="Georgia"/>
                <a:cs typeface="Georgia"/>
                <a:sym typeface="Georgia"/>
              </a:defRPr>
            </a:pPr>
            <a:r>
              <a:t>Falls keine Sperrzeit verhängt wird, erfolgt nach dem Ruhenszeitraum die Zahlung des ALG nach Dauer und Höhe</a:t>
            </a:r>
          </a:p>
          <a:p>
            <a:pPr marL="357188" indent="-357188">
              <a:buSzPct val="100000"/>
              <a:buFont typeface="Arial"/>
              <a:buChar char="•"/>
              <a:defRPr sz="2800"/>
            </a:pPr>
          </a:p>
        </p:txBody>
      </p:sp>
      <p:sp>
        <p:nvSpPr>
          <p:cNvPr id="439" name="Shape 439"/>
          <p:cNvSpPr/>
          <p:nvPr/>
        </p:nvSpPr>
        <p:spPr>
          <a:xfrm>
            <a:off x="442760" y="683825"/>
            <a:ext cx="1121052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Antwort nach §158 SGB III</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Shape 441"/>
          <p:cNvSpPr/>
          <p:nvPr/>
        </p:nvSpPr>
        <p:spPr>
          <a:xfrm>
            <a:off x="442759" y="1533525"/>
            <a:ext cx="11210525"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3200">
                <a:latin typeface="Georgia"/>
                <a:ea typeface="Georgia"/>
                <a:cs typeface="Georgia"/>
                <a:sym typeface="Georgia"/>
              </a:defRPr>
            </a:pPr>
            <a:r>
              <a:t>Gesundheitliche Gründe</a:t>
            </a:r>
          </a:p>
          <a:p>
            <a:pPr marL="457200" indent="-457200">
              <a:buSzPct val="100000"/>
              <a:buFont typeface="Wingdings"/>
              <a:buChar char="➲"/>
              <a:defRPr sz="3200">
                <a:latin typeface="Georgia"/>
                <a:ea typeface="Georgia"/>
                <a:cs typeface="Georgia"/>
                <a:sym typeface="Georgia"/>
              </a:defRPr>
            </a:pPr>
            <a:r>
              <a:t>Verstoß des Arbeitgebers gegen seine arbeitsvertraglichen Pflichten / unzumutbare Beschäftigung</a:t>
            </a:r>
          </a:p>
          <a:p>
            <a:pPr marL="457200" indent="-457200">
              <a:buSzPct val="100000"/>
              <a:buFont typeface="Wingdings"/>
              <a:buChar char="➲"/>
              <a:defRPr sz="3200">
                <a:latin typeface="Georgia"/>
                <a:ea typeface="Georgia"/>
                <a:cs typeface="Georgia"/>
                <a:sym typeface="Georgia"/>
              </a:defRPr>
            </a:pPr>
            <a:r>
              <a:t>Mobbing und psychischer Druck, sexuelle Belästigung</a:t>
            </a:r>
          </a:p>
          <a:p>
            <a:pPr marL="457200" indent="-457200">
              <a:buSzPct val="100000"/>
              <a:buFont typeface="Wingdings"/>
              <a:buChar char="➲"/>
              <a:defRPr sz="3200">
                <a:latin typeface="Georgia"/>
                <a:ea typeface="Georgia"/>
                <a:cs typeface="Georgia"/>
                <a:sym typeface="Georgia"/>
              </a:defRPr>
            </a:pPr>
            <a:r>
              <a:t>Familäre Gründe (z.B. unwirtschaftliche doppelte Haushaltsführung)</a:t>
            </a:r>
          </a:p>
          <a:p>
            <a:pPr marL="457200" indent="-457200">
              <a:buSzPct val="100000"/>
              <a:buFont typeface="Wingdings"/>
              <a:buChar char="➲"/>
              <a:defRPr sz="3200">
                <a:latin typeface="Georgia"/>
                <a:ea typeface="Georgia"/>
                <a:cs typeface="Georgia"/>
                <a:sym typeface="Georgia"/>
              </a:defRPr>
            </a:pPr>
            <a:r>
              <a:t>Herstellung oder Wiederherstellung der Erziehungsgemeinschaft für ein Kind</a:t>
            </a:r>
          </a:p>
        </p:txBody>
      </p:sp>
      <p:sp>
        <p:nvSpPr>
          <p:cNvPr id="442" name="Shape 442"/>
          <p:cNvSpPr/>
          <p:nvPr/>
        </p:nvSpPr>
        <p:spPr>
          <a:xfrm>
            <a:off x="442760" y="683825"/>
            <a:ext cx="1121052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Sperrzeit - Wichtiger Grund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nvSpPr>
        <p:spPr>
          <a:xfrm>
            <a:off x="442759" y="1477119"/>
            <a:ext cx="11749242"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Während der Sperrzeit sind Sie krankenversichert (Nachversicherungspflicht oder durch Arbeitsagentur)</a:t>
            </a:r>
          </a:p>
          <a:p>
            <a:pPr marL="457200" indent="-457200">
              <a:buSzPct val="100000"/>
              <a:buFont typeface="Wingdings"/>
              <a:buChar char="➲"/>
              <a:defRPr sz="2800">
                <a:latin typeface="Georgia"/>
                <a:ea typeface="Georgia"/>
                <a:cs typeface="Georgia"/>
                <a:sym typeface="Georgia"/>
              </a:defRPr>
            </a:pPr>
            <a:r>
              <a:t>Beiträge zur gesetzlichen Rentenversicherung werden nicht entrichtet</a:t>
            </a:r>
          </a:p>
          <a:p>
            <a:pPr>
              <a:defRPr b="1" i="1" sz="2800" u="sng">
                <a:latin typeface="Georgia"/>
                <a:ea typeface="Georgia"/>
                <a:cs typeface="Georgia"/>
                <a:sym typeface="Georgia"/>
              </a:defRPr>
            </a:pPr>
            <a:r>
              <a:t>Beispiel:</a:t>
            </a:r>
          </a:p>
          <a:p>
            <a:pPr>
              <a:defRPr i="1" sz="2800">
                <a:latin typeface="Georgia"/>
                <a:ea typeface="Georgia"/>
                <a:cs typeface="Georgia"/>
                <a:sym typeface="Georgia"/>
              </a:defRPr>
            </a:pPr>
            <a:r>
              <a:t>Ein Arbeitnehmer (56 Jahre) schließt mit seinem Arbeitgeber am 15.12.2016 einen Aufhebungsvertrag zum 31.3.2017 ab, ohne dass ein wichtiger Grund vorliegt. Es wird eine Sperrzeit von drei Monaten verhängt und die Anspruchsdauer von 18 Monaten wird um ein Viertel auf 13,5 Monate verkürzt. Wie oben schon festgestellt, wird die Abfindung zudem teilweise angerechnet und eine Ruhezeit von 83,33 Tagen bestimmt. Die Sperrzeit und die Ruhezeit überlagern sich, sodass der Arbeitnehmer ab 1.7.2017 Arbeitslosengeld für 13,5 Monate bezieht.</a:t>
            </a:r>
          </a:p>
        </p:txBody>
      </p:sp>
      <p:sp>
        <p:nvSpPr>
          <p:cNvPr id="445" name="Shape 445"/>
          <p:cNvSpPr/>
          <p:nvPr/>
        </p:nvSpPr>
        <p:spPr>
          <a:xfrm>
            <a:off x="442760" y="683825"/>
            <a:ext cx="1121052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Sperrzeit – Weitere Folgen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7" name="Shape 447"/>
          <p:cNvSpPr/>
          <p:nvPr/>
        </p:nvSpPr>
        <p:spPr>
          <a:xfrm>
            <a:off x="612880" y="1330156"/>
            <a:ext cx="11749242" cy="424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Durch einen Aufhebungsvertrag wird i.d.R. eine Sperrzeit ausgelöst. </a:t>
            </a:r>
          </a:p>
          <a:p>
            <a:pPr marL="457200" indent="-457200">
              <a:buSzPct val="100000"/>
              <a:buFont typeface="Wingdings"/>
              <a:buChar char="➲"/>
              <a:defRPr sz="2800">
                <a:latin typeface="Georgia"/>
                <a:ea typeface="Georgia"/>
                <a:cs typeface="Georgia"/>
                <a:sym typeface="Georgia"/>
              </a:defRPr>
            </a:pPr>
            <a:r>
              <a:t>Die Sperrzeit beginnt mit dem Tag nach dem Ereignis, das die Sperrzeit begründet. Das Sperrzeit begründende Ereignis ist der Eintritt in ihre Beschäftigungslosigkeit, also nicht das Datum der Unterschrift unter dem Aufhebungsvertrag</a:t>
            </a:r>
          </a:p>
          <a:p>
            <a:pPr marL="457200" indent="-457200">
              <a:buSzPct val="100000"/>
              <a:buFont typeface="Wingdings"/>
              <a:buChar char="➲"/>
              <a:defRPr sz="2800">
                <a:latin typeface="Georgia"/>
                <a:ea typeface="Georgia"/>
                <a:cs typeface="Georgia"/>
                <a:sym typeface="Georgia"/>
              </a:defRPr>
            </a:pPr>
            <a:r>
              <a:t>Beachte Sie den Gesetzeswortlaut des §148 (2) SGB III: </a:t>
            </a:r>
          </a:p>
          <a:p>
            <a:pPr lvl="1" marL="800100" indent="-342900">
              <a:buSzPct val="100000"/>
              <a:buFont typeface="Wingdings"/>
              <a:buChar char="▪"/>
              <a:defRPr sz="2400">
                <a:latin typeface="Georgia"/>
                <a:ea typeface="Georgia"/>
                <a:cs typeface="Georgia"/>
                <a:sym typeface="Georgia"/>
              </a:defRPr>
            </a:pPr>
            <a:r>
              <a:t>In den Fällen des Absatzes 1 Nummer 3 und 4 (4 trifft hier zu) entfällt die Minderung für Sperrzeiten bei Abbruch einer beruflichen Eingliederungsmaßnahme oder Arbeitsaufgabe, wenn das Ereignis, das die Sperrzeit begründet, bei Erfüllung der Voraussetzungen für den Anspruch auf Arbeitslosengeld länger als ein Jahr zurückliegt.</a:t>
            </a:r>
          </a:p>
        </p:txBody>
      </p:sp>
      <p:sp>
        <p:nvSpPr>
          <p:cNvPr id="448" name="Shape 448"/>
          <p:cNvSpPr/>
          <p:nvPr/>
        </p:nvSpPr>
        <p:spPr>
          <a:xfrm>
            <a:off x="442760" y="683825"/>
            <a:ext cx="1121052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Sperrzeit – Vermeidung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nvSpPr>
        <p:spPr>
          <a:xfrm>
            <a:off x="442760" y="683825"/>
            <a:ext cx="1133811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Die Etappen der Reise … </a:t>
            </a:r>
          </a:p>
        </p:txBody>
      </p:sp>
      <p:grpSp>
        <p:nvGrpSpPr>
          <p:cNvPr id="216" name="Group 216"/>
          <p:cNvGrpSpPr/>
          <p:nvPr/>
        </p:nvGrpSpPr>
        <p:grpSpPr>
          <a:xfrm>
            <a:off x="1031357" y="4773998"/>
            <a:ext cx="10324215" cy="543465"/>
            <a:chOff x="0" y="0"/>
            <a:chExt cx="10324214" cy="543464"/>
          </a:xfrm>
        </p:grpSpPr>
        <p:sp>
          <p:nvSpPr>
            <p:cNvPr id="214" name="Shape 214"/>
            <p:cNvSpPr/>
            <p:nvPr/>
          </p:nvSpPr>
          <p:spPr>
            <a:xfrm>
              <a:off x="0" y="0"/>
              <a:ext cx="10324215" cy="543465"/>
            </a:xfrm>
            <a:prstGeom prst="rect">
              <a:avLst/>
            </a:prstGeom>
            <a:solidFill>
              <a:srgbClr val="FF9900"/>
            </a:solidFill>
            <a:ln w="12700" cap="flat">
              <a:noFill/>
              <a:miter lim="400000"/>
            </a:ln>
            <a:effectLst/>
          </p:spPr>
          <p:txBody>
            <a:bodyPr wrap="square" lIns="45719" tIns="45719" rIns="45719" bIns="45719" numCol="1" anchor="t">
              <a:noAutofit/>
            </a:bodyPr>
            <a:lstStyle/>
            <a:p>
              <a:pPr>
                <a:spcBef>
                  <a:spcPts val="1000"/>
                </a:spcBef>
                <a:defRPr sz="1600">
                  <a:latin typeface="Futura Bk"/>
                  <a:ea typeface="Futura Bk"/>
                  <a:cs typeface="Futura Bk"/>
                  <a:sym typeface="Futura Bk"/>
                </a:defRPr>
              </a:pPr>
            </a:p>
          </p:txBody>
        </p:sp>
        <p:sp>
          <p:nvSpPr>
            <p:cNvPr id="215" name="Shape 215"/>
            <p:cNvSpPr/>
            <p:nvPr/>
          </p:nvSpPr>
          <p:spPr>
            <a:xfrm>
              <a:off x="1952986" y="87066"/>
              <a:ext cx="7938877"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atin typeface="Georgia"/>
                  <a:ea typeface="Georgia"/>
                  <a:cs typeface="Georgia"/>
                  <a:sym typeface="Georgia"/>
                </a:defRPr>
              </a:lvl1pPr>
            </a:lstStyle>
            <a:p>
              <a:pPr/>
              <a:r>
                <a:t>Steuer, Sozialversicherung und/oder anderer Job</a:t>
              </a:r>
            </a:p>
          </p:txBody>
        </p:sp>
      </p:grpSp>
      <p:sp>
        <p:nvSpPr>
          <p:cNvPr id="217" name="Shape 217"/>
          <p:cNvSpPr/>
          <p:nvPr/>
        </p:nvSpPr>
        <p:spPr>
          <a:xfrm>
            <a:off x="2417766" y="3972976"/>
            <a:ext cx="457201" cy="622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668"/>
                </a:moveTo>
                <a:lnTo>
                  <a:pt x="5400" y="13668"/>
                </a:lnTo>
                <a:lnTo>
                  <a:pt x="5400" y="0"/>
                </a:lnTo>
                <a:lnTo>
                  <a:pt x="16200" y="0"/>
                </a:lnTo>
                <a:lnTo>
                  <a:pt x="16200" y="13668"/>
                </a:lnTo>
                <a:lnTo>
                  <a:pt x="21600" y="13668"/>
                </a:lnTo>
                <a:lnTo>
                  <a:pt x="10800" y="21600"/>
                </a:lnTo>
                <a:close/>
              </a:path>
            </a:pathLst>
          </a:custGeom>
          <a:solidFill>
            <a:srgbClr val="FF9900"/>
          </a:solidFill>
          <a:ln w="12700">
            <a:miter lim="400000"/>
          </a:ln>
        </p:spPr>
        <p:txBody>
          <a:bodyPr lIns="45719" rIns="45719"/>
          <a:lstStyle/>
          <a:p>
            <a:pPr>
              <a:spcBef>
                <a:spcPts val="1000"/>
              </a:spcBef>
              <a:defRPr sz="1600">
                <a:latin typeface="Futura Bk"/>
                <a:ea typeface="Futura Bk"/>
                <a:cs typeface="Futura Bk"/>
                <a:sym typeface="Futura Bk"/>
              </a:defRPr>
            </a:pPr>
          </a:p>
        </p:txBody>
      </p:sp>
      <p:sp>
        <p:nvSpPr>
          <p:cNvPr id="218" name="Shape 218"/>
          <p:cNvSpPr/>
          <p:nvPr/>
        </p:nvSpPr>
        <p:spPr>
          <a:xfrm>
            <a:off x="5765617" y="3972974"/>
            <a:ext cx="457201" cy="622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668"/>
                </a:moveTo>
                <a:lnTo>
                  <a:pt x="5400" y="13668"/>
                </a:lnTo>
                <a:lnTo>
                  <a:pt x="5400" y="0"/>
                </a:lnTo>
                <a:lnTo>
                  <a:pt x="16200" y="0"/>
                </a:lnTo>
                <a:lnTo>
                  <a:pt x="16200" y="13668"/>
                </a:lnTo>
                <a:lnTo>
                  <a:pt x="21600" y="13668"/>
                </a:lnTo>
                <a:lnTo>
                  <a:pt x="10800" y="21600"/>
                </a:lnTo>
                <a:close/>
              </a:path>
            </a:pathLst>
          </a:custGeom>
          <a:solidFill>
            <a:srgbClr val="FF9900"/>
          </a:solidFill>
          <a:ln w="12700">
            <a:miter lim="400000"/>
          </a:ln>
        </p:spPr>
        <p:txBody>
          <a:bodyPr lIns="45719" rIns="45719"/>
          <a:lstStyle/>
          <a:p>
            <a:pPr>
              <a:spcBef>
                <a:spcPts val="1000"/>
              </a:spcBef>
              <a:defRPr sz="1600">
                <a:latin typeface="Futura Bk"/>
                <a:ea typeface="Futura Bk"/>
                <a:cs typeface="Futura Bk"/>
                <a:sym typeface="Futura Bk"/>
              </a:defRPr>
            </a:pPr>
          </a:p>
        </p:txBody>
      </p:sp>
      <p:sp>
        <p:nvSpPr>
          <p:cNvPr id="219" name="Shape 219"/>
          <p:cNvSpPr/>
          <p:nvPr/>
        </p:nvSpPr>
        <p:spPr>
          <a:xfrm>
            <a:off x="9113469" y="3972974"/>
            <a:ext cx="457201" cy="622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668"/>
                </a:moveTo>
                <a:lnTo>
                  <a:pt x="5400" y="13668"/>
                </a:lnTo>
                <a:lnTo>
                  <a:pt x="5400" y="0"/>
                </a:lnTo>
                <a:lnTo>
                  <a:pt x="16200" y="0"/>
                </a:lnTo>
                <a:lnTo>
                  <a:pt x="16200" y="13668"/>
                </a:lnTo>
                <a:lnTo>
                  <a:pt x="21600" y="13668"/>
                </a:lnTo>
                <a:lnTo>
                  <a:pt x="10800" y="21600"/>
                </a:lnTo>
                <a:close/>
              </a:path>
            </a:pathLst>
          </a:custGeom>
          <a:solidFill>
            <a:srgbClr val="FF9900"/>
          </a:solidFill>
          <a:ln w="12700">
            <a:miter lim="400000"/>
          </a:ln>
        </p:spPr>
        <p:txBody>
          <a:bodyPr lIns="45719" rIns="45719"/>
          <a:lstStyle/>
          <a:p>
            <a:pPr>
              <a:spcBef>
                <a:spcPts val="1000"/>
              </a:spcBef>
              <a:defRPr sz="1600">
                <a:latin typeface="Futura Bk"/>
                <a:ea typeface="Futura Bk"/>
                <a:cs typeface="Futura Bk"/>
                <a:sym typeface="Futura Bk"/>
              </a:defRPr>
            </a:pPr>
          </a:p>
        </p:txBody>
      </p:sp>
      <p:grpSp>
        <p:nvGrpSpPr>
          <p:cNvPr id="229" name="Group 229"/>
          <p:cNvGrpSpPr/>
          <p:nvPr/>
        </p:nvGrpSpPr>
        <p:grpSpPr>
          <a:xfrm>
            <a:off x="1031357" y="2364458"/>
            <a:ext cx="10324215" cy="1548324"/>
            <a:chOff x="0" y="0"/>
            <a:chExt cx="10324214" cy="1548323"/>
          </a:xfrm>
        </p:grpSpPr>
        <p:grpSp>
          <p:nvGrpSpPr>
            <p:cNvPr id="222" name="Group 222"/>
            <p:cNvGrpSpPr/>
            <p:nvPr/>
          </p:nvGrpSpPr>
          <p:grpSpPr>
            <a:xfrm>
              <a:off x="-1" y="0"/>
              <a:ext cx="3687220" cy="1548324"/>
              <a:chOff x="0" y="0"/>
              <a:chExt cx="3687219" cy="1548323"/>
            </a:xfrm>
          </p:grpSpPr>
          <p:sp>
            <p:nvSpPr>
              <p:cNvPr id="220" name="Shape 220"/>
              <p:cNvSpPr/>
              <p:nvPr/>
            </p:nvSpPr>
            <p:spPr>
              <a:xfrm>
                <a:off x="0" y="0"/>
                <a:ext cx="3687220" cy="1548324"/>
              </a:xfrm>
              <a:prstGeom prst="chevron">
                <a:avLst>
                  <a:gd name="adj" fmla="val 50000"/>
                </a:avLst>
              </a:prstGeom>
              <a:solidFill>
                <a:srgbClr val="FF9900"/>
              </a:solidFill>
              <a:ln w="12700" cap="flat">
                <a:solidFill>
                  <a:srgbClr val="FFFFFF"/>
                </a:solidFill>
                <a:prstDash val="solid"/>
                <a:miter lim="800000"/>
              </a:ln>
              <a:effectLst/>
            </p:spPr>
            <p:txBody>
              <a:bodyPr wrap="square" lIns="45719" tIns="45719" rIns="45719" bIns="45719" numCol="1" anchor="t">
                <a:noAutofit/>
              </a:bodyPr>
              <a:lstStyle/>
              <a:p>
                <a:pPr/>
              </a:p>
            </p:txBody>
          </p:sp>
          <p:sp>
            <p:nvSpPr>
              <p:cNvPr id="221" name="Shape 221"/>
              <p:cNvSpPr/>
              <p:nvPr/>
            </p:nvSpPr>
            <p:spPr>
              <a:xfrm>
                <a:off x="737444" y="360395"/>
                <a:ext cx="2212333" cy="827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002" tIns="24002" rIns="24002" bIns="24002" numCol="1" anchor="ctr">
                <a:spAutoFit/>
              </a:bodyPr>
              <a:lstStyle/>
              <a:p>
                <a:pPr algn="ctr" defTabSz="800100">
                  <a:lnSpc>
                    <a:spcPct val="90000"/>
                  </a:lnSpc>
                  <a:spcBef>
                    <a:spcPts val="1000"/>
                  </a:spcBef>
                  <a:defRPr sz="2400">
                    <a:latin typeface="Georgia"/>
                    <a:ea typeface="Georgia"/>
                    <a:cs typeface="Georgia"/>
                    <a:sym typeface="Georgia"/>
                  </a:defRPr>
                </a:pPr>
                <a:r>
                  <a:t>Abfindung oder</a:t>
                </a:r>
                <a:endParaRPr>
                  <a:solidFill>
                    <a:srgbClr val="FFFFFF"/>
                  </a:solidFill>
                </a:endParaRPr>
              </a:p>
              <a:p>
                <a:pPr algn="ctr" defTabSz="800100">
                  <a:lnSpc>
                    <a:spcPct val="90000"/>
                  </a:lnSpc>
                  <a:spcBef>
                    <a:spcPts val="1000"/>
                  </a:spcBef>
                  <a:defRPr sz="2400">
                    <a:latin typeface="Georgia"/>
                    <a:ea typeface="Georgia"/>
                    <a:cs typeface="Georgia"/>
                    <a:sym typeface="Georgia"/>
                  </a:defRPr>
                </a:pPr>
                <a:r>
                  <a:t>Garden Leave</a:t>
                </a:r>
              </a:p>
            </p:txBody>
          </p:sp>
        </p:grpSp>
        <p:grpSp>
          <p:nvGrpSpPr>
            <p:cNvPr id="225" name="Group 225"/>
            <p:cNvGrpSpPr/>
            <p:nvPr/>
          </p:nvGrpSpPr>
          <p:grpSpPr>
            <a:xfrm>
              <a:off x="3318498" y="0"/>
              <a:ext cx="3687220" cy="1548324"/>
              <a:chOff x="0" y="0"/>
              <a:chExt cx="3687219" cy="1548323"/>
            </a:xfrm>
          </p:grpSpPr>
          <p:sp>
            <p:nvSpPr>
              <p:cNvPr id="223" name="Shape 223"/>
              <p:cNvSpPr/>
              <p:nvPr/>
            </p:nvSpPr>
            <p:spPr>
              <a:xfrm>
                <a:off x="0" y="0"/>
                <a:ext cx="3687220" cy="1548324"/>
              </a:xfrm>
              <a:prstGeom prst="chevron">
                <a:avLst>
                  <a:gd name="adj" fmla="val 50000"/>
                </a:avLst>
              </a:prstGeom>
              <a:solidFill>
                <a:srgbClr val="FF9900"/>
              </a:solidFill>
              <a:ln w="12700" cap="flat">
                <a:solidFill>
                  <a:srgbClr val="FFFFFF"/>
                </a:solidFill>
                <a:prstDash val="solid"/>
                <a:miter lim="800000"/>
              </a:ln>
              <a:effectLst/>
            </p:spPr>
            <p:txBody>
              <a:bodyPr wrap="square" lIns="45719" tIns="45719" rIns="45719" bIns="45719" numCol="1" anchor="t">
                <a:noAutofit/>
              </a:bodyPr>
              <a:lstStyle/>
              <a:p>
                <a:pPr/>
              </a:p>
            </p:txBody>
          </p:sp>
          <p:sp>
            <p:nvSpPr>
              <p:cNvPr id="224" name="Shape 224"/>
              <p:cNvSpPr/>
              <p:nvPr/>
            </p:nvSpPr>
            <p:spPr>
              <a:xfrm>
                <a:off x="737442" y="578708"/>
                <a:ext cx="2581054" cy="390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002" tIns="24002" rIns="24002" bIns="24002" numCol="1" anchor="ctr">
                <a:spAutoFit/>
              </a:bodyPr>
              <a:lstStyle>
                <a:lvl1pPr algn="ctr" defTabSz="800100">
                  <a:lnSpc>
                    <a:spcPct val="90000"/>
                  </a:lnSpc>
                  <a:spcBef>
                    <a:spcPts val="1000"/>
                  </a:spcBef>
                  <a:defRPr sz="2400">
                    <a:latin typeface="Georgia"/>
                    <a:ea typeface="Georgia"/>
                    <a:cs typeface="Georgia"/>
                    <a:sym typeface="Georgia"/>
                  </a:defRPr>
                </a:lvl1pPr>
              </a:lstStyle>
              <a:p>
                <a:pPr/>
                <a:r>
                  <a:t>Arbeitslosengeld</a:t>
                </a:r>
              </a:p>
            </p:txBody>
          </p:sp>
        </p:grpSp>
        <p:grpSp>
          <p:nvGrpSpPr>
            <p:cNvPr id="228" name="Group 228"/>
            <p:cNvGrpSpPr/>
            <p:nvPr/>
          </p:nvGrpSpPr>
          <p:grpSpPr>
            <a:xfrm>
              <a:off x="6636994" y="0"/>
              <a:ext cx="3687221" cy="1548324"/>
              <a:chOff x="0" y="0"/>
              <a:chExt cx="3687219" cy="1548323"/>
            </a:xfrm>
          </p:grpSpPr>
          <p:sp>
            <p:nvSpPr>
              <p:cNvPr id="226" name="Shape 226"/>
              <p:cNvSpPr/>
              <p:nvPr/>
            </p:nvSpPr>
            <p:spPr>
              <a:xfrm>
                <a:off x="0" y="0"/>
                <a:ext cx="3687220" cy="1548324"/>
              </a:xfrm>
              <a:prstGeom prst="chevron">
                <a:avLst>
                  <a:gd name="adj" fmla="val 50000"/>
                </a:avLst>
              </a:prstGeom>
              <a:solidFill>
                <a:srgbClr val="FF9900"/>
              </a:solidFill>
              <a:ln w="12700" cap="flat">
                <a:solidFill>
                  <a:srgbClr val="FFFFFF"/>
                </a:solidFill>
                <a:prstDash val="solid"/>
                <a:miter lim="800000"/>
              </a:ln>
              <a:effectLst/>
            </p:spPr>
            <p:txBody>
              <a:bodyPr wrap="square" lIns="45719" tIns="45719" rIns="45719" bIns="45719" numCol="1" anchor="t">
                <a:noAutofit/>
              </a:bodyPr>
              <a:lstStyle/>
              <a:p>
                <a:pPr/>
              </a:p>
            </p:txBody>
          </p:sp>
          <p:sp>
            <p:nvSpPr>
              <p:cNvPr id="227" name="Shape 227"/>
              <p:cNvSpPr/>
              <p:nvPr/>
            </p:nvSpPr>
            <p:spPr>
              <a:xfrm>
                <a:off x="858957" y="578708"/>
                <a:ext cx="2307267" cy="390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002" tIns="24002" rIns="24002" bIns="24002" numCol="1" anchor="ctr">
                <a:spAutoFit/>
              </a:bodyPr>
              <a:lstStyle>
                <a:lvl1pPr algn="ctr" defTabSz="800100">
                  <a:lnSpc>
                    <a:spcPct val="90000"/>
                  </a:lnSpc>
                  <a:spcBef>
                    <a:spcPts val="1000"/>
                  </a:spcBef>
                  <a:defRPr sz="2400">
                    <a:latin typeface="Georgia"/>
                    <a:ea typeface="Georgia"/>
                    <a:cs typeface="Georgia"/>
                    <a:sym typeface="Georgia"/>
                  </a:defRPr>
                </a:lvl1pPr>
              </a:lstStyle>
              <a:p>
                <a:pPr/>
                <a:r>
                  <a:t>Rente und bAV</a:t>
                </a:r>
              </a:p>
            </p:txBody>
          </p:sp>
        </p:grpSp>
      </p:grpSp>
      <p:sp>
        <p:nvSpPr>
          <p:cNvPr id="230" name="Shape 230"/>
          <p:cNvSpPr/>
          <p:nvPr/>
        </p:nvSpPr>
        <p:spPr>
          <a:xfrm>
            <a:off x="9300905" y="5994012"/>
            <a:ext cx="231971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 Lorenz Himer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nvSpPr>
        <p:spPr>
          <a:xfrm>
            <a:off x="442759" y="1477119"/>
            <a:ext cx="11749242"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2800" u="sng">
                <a:latin typeface="Georgia"/>
                <a:ea typeface="Georgia"/>
                <a:cs typeface="Georgia"/>
                <a:sym typeface="Georgia"/>
              </a:defRPr>
            </a:pPr>
            <a:r>
              <a:t>Beispiel:</a:t>
            </a:r>
          </a:p>
          <a:p>
            <a:pPr>
              <a:defRPr i="1" sz="2800">
                <a:latin typeface="Georgia"/>
                <a:ea typeface="Georgia"/>
                <a:cs typeface="Georgia"/>
                <a:sym typeface="Georgia"/>
              </a:defRPr>
            </a:pPr>
            <a:r>
              <a:t>Ein Arbeitnehmer vereinbart einen Aufhebungsvertrag (LWD 31.3.2017) und verlässt das Unternehmen nach Urlaubsabbau am 31.7.2017. Da Sperrzeit begründend für unseren Arbeitnehmer das Beschäftigungsende am 31.3.2015 ist, könnte der Arbeitnehmer vom 1.4.2017 bis 31.3.2018 seinen Lebensunterhalt aus eigenen Mitteln finanzieren und sich erst ab 1.4.2018 arbeitslos melden, mit der Folge, dass Sperrzeiten nicht mehr verhängt werden können. Da er in der Rahmenfrist von zwei Jahren mit versicherungspflichtigen Tätigkeiten beschäftigt war, erhält er auch Arbeitslosengeld, wenn alle anderen Voraussetzungen auch erfüllt sind. Insbesondere muss die Arbeitslosenmeldung spätestens am 31.3.2018 erfolgen.</a:t>
            </a:r>
          </a:p>
        </p:txBody>
      </p:sp>
      <p:sp>
        <p:nvSpPr>
          <p:cNvPr id="451" name="Shape 451"/>
          <p:cNvSpPr/>
          <p:nvPr/>
        </p:nvSpPr>
        <p:spPr>
          <a:xfrm>
            <a:off x="442760" y="683825"/>
            <a:ext cx="1121052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Sperrzeit – Vermeidung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nvSpPr>
        <p:spPr>
          <a:xfrm>
            <a:off x="442759" y="1477119"/>
            <a:ext cx="11749242" cy="383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2800">
                <a:latin typeface="Georgia"/>
                <a:ea typeface="Georgia"/>
                <a:cs typeface="Georgia"/>
                <a:sym typeface="Georgia"/>
              </a:defRPr>
            </a:pPr>
            <a:r>
              <a:t>Wenn Sie trotz intensiver eigener Bemühungen und den Vermittlungsangeboten der Arbeitsagentur keinen neuen Arbeitsplatz finden, nutzen Sie die Anspruchsdauer nicht voll aus, sondern lassen genau einen Tag „stehen“</a:t>
            </a:r>
          </a:p>
          <a:p>
            <a:pPr marL="457200" indent="-457200">
              <a:buSzPct val="100000"/>
              <a:buFont typeface="Wingdings"/>
              <a:buChar char="➲"/>
              <a:defRPr sz="2800">
                <a:latin typeface="Georgia"/>
                <a:ea typeface="Georgia"/>
                <a:cs typeface="Georgia"/>
                <a:sym typeface="Georgia"/>
              </a:defRPr>
            </a:pPr>
            <a:r>
              <a:t>Aus §151 SGB III und §147 SGB III (4) lässt sich ableiten:</a:t>
            </a:r>
          </a:p>
          <a:p>
            <a:pPr lvl="1" marL="800100" indent="-342900">
              <a:buSzPct val="100000"/>
              <a:buFont typeface="Wingdings"/>
              <a:buChar char="▪"/>
              <a:defRPr sz="2400">
                <a:latin typeface="Georgia"/>
                <a:ea typeface="Georgia"/>
                <a:cs typeface="Georgia"/>
                <a:sym typeface="Georgia"/>
              </a:defRPr>
            </a:pPr>
            <a:r>
              <a:t>Diesen einen Tag können Sie noch innerhalb von 5 Jahren in Anspruch nehmen. Wenn Sie dann eine weniger bezahlte oder Teilzeittätigkeit und eine neuen Arbeitslosengeldanspruch generieren und wieder arbeitslos werden, so wird die Höhe Ihres neuen Anspruches nach dem „alten“ Einkommen berechnet.</a:t>
            </a:r>
          </a:p>
        </p:txBody>
      </p:sp>
      <p:sp>
        <p:nvSpPr>
          <p:cNvPr id="454" name="Shape 454"/>
          <p:cNvSpPr/>
          <p:nvPr/>
        </p:nvSpPr>
        <p:spPr>
          <a:xfrm>
            <a:off x="442760" y="683825"/>
            <a:ext cx="1121052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Sperrzeit – Hinweis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nvSpPr>
        <p:spPr>
          <a:xfrm>
            <a:off x="317632" y="486860"/>
            <a:ext cx="5717409"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Versteckte Hinweise</a:t>
            </a:r>
          </a:p>
        </p:txBody>
      </p:sp>
      <p:pic>
        <p:nvPicPr>
          <p:cNvPr id="233" name="image10.jpg"/>
          <p:cNvPicPr>
            <a:picLocks noChangeAspect="1"/>
          </p:cNvPicPr>
          <p:nvPr/>
        </p:nvPicPr>
        <p:blipFill>
          <a:blip r:embed="rId2">
            <a:extLst/>
          </a:blip>
          <a:stretch>
            <a:fillRect/>
          </a:stretch>
        </p:blipFill>
        <p:spPr>
          <a:xfrm>
            <a:off x="3443730" y="2462016"/>
            <a:ext cx="8491911" cy="1777198"/>
          </a:xfrm>
          <a:prstGeom prst="rect">
            <a:avLst/>
          </a:prstGeom>
          <a:ln w="12700">
            <a:miter lim="400000"/>
          </a:ln>
        </p:spPr>
      </p:pic>
      <p:pic>
        <p:nvPicPr>
          <p:cNvPr id="234" name="image11.jpg"/>
          <p:cNvPicPr>
            <a:picLocks noChangeAspect="1"/>
          </p:cNvPicPr>
          <p:nvPr/>
        </p:nvPicPr>
        <p:blipFill>
          <a:blip r:embed="rId3">
            <a:extLst/>
          </a:blip>
          <a:stretch>
            <a:fillRect/>
          </a:stretch>
        </p:blipFill>
        <p:spPr>
          <a:xfrm>
            <a:off x="866272" y="3830065"/>
            <a:ext cx="9817770" cy="2722124"/>
          </a:xfrm>
          <a:prstGeom prst="rect">
            <a:avLst/>
          </a:prstGeom>
          <a:ln w="12700">
            <a:miter lim="400000"/>
          </a:ln>
        </p:spPr>
      </p:pic>
      <p:sp>
        <p:nvSpPr>
          <p:cNvPr id="235" name="Shape 235"/>
          <p:cNvSpPr/>
          <p:nvPr/>
        </p:nvSpPr>
        <p:spPr>
          <a:xfrm>
            <a:off x="6629400" y="486860"/>
            <a:ext cx="5458193"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sz="2400">
                <a:solidFill>
                  <a:srgbClr val="FF0000"/>
                </a:solidFill>
                <a:latin typeface="Georgia"/>
                <a:ea typeface="Georgia"/>
                <a:cs typeface="Georgia"/>
                <a:sym typeface="Georgia"/>
              </a:defRPr>
            </a:lvl1pPr>
          </a:lstStyle>
          <a:p>
            <a:pPr/>
            <a:r>
              <a:t>Den Wenigsten sind die Konsequenzen bewusst und noch weniger werden notwendige Maßnahmen ergreifen</a:t>
            </a:r>
          </a:p>
        </p:txBody>
      </p:sp>
      <p:pic>
        <p:nvPicPr>
          <p:cNvPr id="236" name="image12.png"/>
          <p:cNvPicPr>
            <a:picLocks noChangeAspect="1"/>
          </p:cNvPicPr>
          <p:nvPr/>
        </p:nvPicPr>
        <p:blipFill>
          <a:blip r:embed="rId4">
            <a:extLst/>
          </a:blip>
          <a:stretch>
            <a:fillRect/>
          </a:stretch>
        </p:blipFill>
        <p:spPr>
          <a:xfrm>
            <a:off x="423511" y="1070420"/>
            <a:ext cx="2838451" cy="16097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8" name="image13.jpg"/>
          <p:cNvPicPr>
            <a:picLocks noChangeAspect="1"/>
          </p:cNvPicPr>
          <p:nvPr/>
        </p:nvPicPr>
        <p:blipFill>
          <a:blip r:embed="rId2">
            <a:extLst/>
          </a:blip>
          <a:stretch>
            <a:fillRect/>
          </a:stretch>
        </p:blipFill>
        <p:spPr>
          <a:xfrm>
            <a:off x="3734601" y="507552"/>
            <a:ext cx="8178128" cy="5881166"/>
          </a:xfrm>
          <a:prstGeom prst="rect">
            <a:avLst/>
          </a:prstGeom>
          <a:ln w="12700">
            <a:miter lim="400000"/>
          </a:ln>
        </p:spPr>
      </p:pic>
      <p:sp>
        <p:nvSpPr>
          <p:cNvPr id="239" name="Shape 239"/>
          <p:cNvSpPr/>
          <p:nvPr/>
        </p:nvSpPr>
        <p:spPr>
          <a:xfrm>
            <a:off x="308008" y="1133191"/>
            <a:ext cx="3282216" cy="5158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u="sng">
                <a:latin typeface="Georgia"/>
                <a:ea typeface="Georgia"/>
                <a:cs typeface="Georgia"/>
                <a:sym typeface="Georgia"/>
              </a:defRPr>
            </a:pPr>
            <a:r>
              <a:t>Beispiel:</a:t>
            </a:r>
          </a:p>
          <a:p>
            <a:pPr>
              <a:defRPr i="1">
                <a:latin typeface="Georgia"/>
                <a:ea typeface="Georgia"/>
                <a:cs typeface="Georgia"/>
                <a:sym typeface="Georgia"/>
              </a:defRPr>
            </a:pPr>
            <a:r>
              <a:t>Familienvater mit Alter 45 und bisher 20 erworbenen Entgeltpunkten zum Stichtag 31.12.2013, einer durchschnittlichen jährlichen Gehaltssteigerung von 2% basierend auf einem aktuellen Gehalt von jährlich 49.000 Euro und jeweils 1% jährlicher Steigerung der Beitragsbemessungsgrenze, des Durchschnittsein-kommens aller Versicherten und des Rentenwertes, durch. Der Wohnsitz des Familienvaters befindet sich in den alten Bundesländern. </a:t>
            </a:r>
          </a:p>
          <a:p>
            <a:pPr>
              <a:defRPr i="1">
                <a:latin typeface="Georgia"/>
                <a:ea typeface="Georgia"/>
                <a:cs typeface="Georgia"/>
                <a:sym typeface="Georgia"/>
              </a:defRPr>
            </a:pPr>
            <a:r>
              <a:t>(Stand 1.1.2014)</a:t>
            </a:r>
          </a:p>
        </p:txBody>
      </p:sp>
      <p:sp>
        <p:nvSpPr>
          <p:cNvPr id="240" name="Shape 240"/>
          <p:cNvSpPr/>
          <p:nvPr/>
        </p:nvSpPr>
        <p:spPr>
          <a:xfrm>
            <a:off x="308007" y="486860"/>
            <a:ext cx="342659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Die Wahrheit</a:t>
            </a:r>
          </a:p>
        </p:txBody>
      </p:sp>
      <p:sp>
        <p:nvSpPr>
          <p:cNvPr id="241" name="Shape 241"/>
          <p:cNvSpPr/>
          <p:nvPr/>
        </p:nvSpPr>
        <p:spPr>
          <a:xfrm>
            <a:off x="10193153" y="5126804"/>
            <a:ext cx="1786953" cy="945225"/>
          </a:xfrm>
          <a:prstGeom prst="ellipse">
            <a:avLst/>
          </a:prstGeom>
          <a:solidFill>
            <a:srgbClr val="FF0000">
              <a:alpha val="43000"/>
            </a:srgbClr>
          </a:solidFill>
          <a:ln w="12700">
            <a:miter lim="400000"/>
          </a:ln>
        </p:spPr>
        <p:txBody>
          <a:bodyPr lIns="45719" rIns="45719" anchor="ctr"/>
          <a:lstStyle/>
          <a:p>
            <a:pPr algn="ct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nvSpPr>
        <p:spPr>
          <a:xfrm>
            <a:off x="442763" y="1628539"/>
            <a:ext cx="11319310" cy="446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
              <a:buChar char="➲"/>
              <a:defRPr sz="3200">
                <a:latin typeface="Georgia"/>
                <a:ea typeface="Georgia"/>
                <a:cs typeface="Georgia"/>
                <a:sym typeface="Georgia"/>
              </a:defRPr>
            </a:pPr>
            <a:r>
              <a:t>Regelaltersrente erhalten Versicherte, die das 65. Lebensjahr vollendet haben. Ab 2012 wird diese Altersgrenze schrittweise bis 2029 auf 67 Jahre angehoben</a:t>
            </a:r>
          </a:p>
          <a:p>
            <a:pPr marL="457200" indent="-457200">
              <a:buSzPct val="100000"/>
              <a:buFont typeface="Wingdings"/>
              <a:buChar char="➲"/>
              <a:defRPr sz="3200">
                <a:latin typeface="Georgia"/>
                <a:ea typeface="Georgia"/>
                <a:cs typeface="Georgia"/>
                <a:sym typeface="Georgia"/>
              </a:defRPr>
            </a:pPr>
            <a:r>
              <a:t>Es gibt weitere Altersrenten (Regelungen ab Jahrgang 1952, Abzüge bis zu 14,4%) </a:t>
            </a:r>
          </a:p>
          <a:p>
            <a:pPr lvl="1" marL="914400" indent="-457200">
              <a:buSzPct val="100000"/>
              <a:buFont typeface="Wingdings"/>
              <a:buChar char="▪"/>
              <a:defRPr sz="2800">
                <a:latin typeface="Georgia"/>
                <a:ea typeface="Georgia"/>
                <a:cs typeface="Georgia"/>
                <a:sym typeface="Georgia"/>
              </a:defRPr>
            </a:pPr>
            <a:r>
              <a:t>für besonders langjährig Versicherte mit 63 + x Jahren ohne Abschlag (45 Beitragsjahre!) </a:t>
            </a:r>
          </a:p>
          <a:p>
            <a:pPr lvl="1" marL="914400" indent="-457200">
              <a:buSzPct val="100000"/>
              <a:buFont typeface="Wingdings"/>
              <a:buChar char="▪"/>
              <a:defRPr sz="2800">
                <a:latin typeface="Georgia"/>
                <a:ea typeface="Georgia"/>
                <a:cs typeface="Georgia"/>
                <a:sym typeface="Georgia"/>
              </a:defRPr>
            </a:pPr>
            <a:r>
              <a:t>für langjährig Versicherte mit 63 Jahren (Wartezeit 35 Jahre)</a:t>
            </a:r>
          </a:p>
          <a:p>
            <a:pPr lvl="1" marL="914400" indent="-457200">
              <a:buSzPct val="100000"/>
              <a:buFont typeface="Wingdings"/>
              <a:buChar char="▪"/>
              <a:defRPr sz="2800">
                <a:latin typeface="Georgia"/>
                <a:ea typeface="Georgia"/>
                <a:cs typeface="Georgia"/>
                <a:sym typeface="Georgia"/>
              </a:defRPr>
            </a:pPr>
            <a:r>
              <a:t>für schwerbehinderte Menschen mit 60-62 Jahren</a:t>
            </a:r>
          </a:p>
        </p:txBody>
      </p:sp>
      <p:sp>
        <p:nvSpPr>
          <p:cNvPr id="244" name="Shape 244"/>
          <p:cNvSpPr/>
          <p:nvPr/>
        </p:nvSpPr>
        <p:spPr>
          <a:xfrm>
            <a:off x="442760" y="683825"/>
            <a:ext cx="751733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Gesetzliche Rente – Fakten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6" name="image14.png"/>
          <p:cNvPicPr>
            <a:picLocks noChangeAspect="1"/>
          </p:cNvPicPr>
          <p:nvPr/>
        </p:nvPicPr>
        <p:blipFill>
          <a:blip r:embed="rId2">
            <a:extLst/>
          </a:blip>
          <a:stretch>
            <a:fillRect/>
          </a:stretch>
        </p:blipFill>
        <p:spPr>
          <a:xfrm>
            <a:off x="150661" y="1155416"/>
            <a:ext cx="11473316" cy="5416224"/>
          </a:xfrm>
          <a:prstGeom prst="rect">
            <a:avLst/>
          </a:prstGeom>
          <a:ln w="12700">
            <a:miter lim="400000"/>
          </a:ln>
        </p:spPr>
      </p:pic>
      <p:sp>
        <p:nvSpPr>
          <p:cNvPr id="247" name="Shape 247"/>
          <p:cNvSpPr/>
          <p:nvPr/>
        </p:nvSpPr>
        <p:spPr>
          <a:xfrm>
            <a:off x="442760" y="683825"/>
            <a:ext cx="751733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Wann kann ich in die Rente?</a:t>
            </a:r>
          </a:p>
        </p:txBody>
      </p:sp>
      <p:sp>
        <p:nvSpPr>
          <p:cNvPr id="248" name="Shape 248"/>
          <p:cNvSpPr/>
          <p:nvPr/>
        </p:nvSpPr>
        <p:spPr>
          <a:xfrm>
            <a:off x="632624" y="6471239"/>
            <a:ext cx="214577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latin typeface="Georgia"/>
                <a:ea typeface="Georgia"/>
                <a:cs typeface="Georgia"/>
                <a:sym typeface="Georgia"/>
              </a:defRPr>
            </a:lvl1pPr>
          </a:lstStyle>
          <a:p>
            <a:pPr/>
            <a:r>
              <a:t>© Lorenz Himer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